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62" r:id="rId2"/>
  </p:sldMasterIdLst>
  <p:notesMasterIdLst>
    <p:notesMasterId r:id="rId94"/>
  </p:notesMasterIdLst>
  <p:sldIdLst>
    <p:sldId id="382" r:id="rId3"/>
    <p:sldId id="385" r:id="rId4"/>
    <p:sldId id="383" r:id="rId5"/>
    <p:sldId id="384" r:id="rId6"/>
    <p:sldId id="345" r:id="rId7"/>
    <p:sldId id="346" r:id="rId8"/>
    <p:sldId id="307" r:id="rId9"/>
    <p:sldId id="297" r:id="rId10"/>
    <p:sldId id="300" r:id="rId11"/>
    <p:sldId id="304" r:id="rId12"/>
    <p:sldId id="353" r:id="rId13"/>
    <p:sldId id="337" r:id="rId14"/>
    <p:sldId id="362" r:id="rId15"/>
    <p:sldId id="339" r:id="rId16"/>
    <p:sldId id="334" r:id="rId17"/>
    <p:sldId id="335" r:id="rId18"/>
    <p:sldId id="336" r:id="rId19"/>
    <p:sldId id="377" r:id="rId20"/>
    <p:sldId id="378" r:id="rId21"/>
    <p:sldId id="381" r:id="rId22"/>
    <p:sldId id="379" r:id="rId23"/>
    <p:sldId id="380" r:id="rId24"/>
    <p:sldId id="343" r:id="rId25"/>
    <p:sldId id="359" r:id="rId26"/>
    <p:sldId id="288" r:id="rId27"/>
    <p:sldId id="299" r:id="rId28"/>
    <p:sldId id="298" r:id="rId29"/>
    <p:sldId id="305" r:id="rId30"/>
    <p:sldId id="306" r:id="rId31"/>
    <p:sldId id="314" r:id="rId32"/>
    <p:sldId id="315" r:id="rId33"/>
    <p:sldId id="344" r:id="rId34"/>
    <p:sldId id="308" r:id="rId35"/>
    <p:sldId id="311" r:id="rId36"/>
    <p:sldId id="324" r:id="rId37"/>
    <p:sldId id="312" r:id="rId38"/>
    <p:sldId id="354" r:id="rId39"/>
    <p:sldId id="309" r:id="rId40"/>
    <p:sldId id="326" r:id="rId41"/>
    <p:sldId id="364" r:id="rId42"/>
    <p:sldId id="365" r:id="rId43"/>
    <p:sldId id="368" r:id="rId44"/>
    <p:sldId id="316" r:id="rId45"/>
    <p:sldId id="259" r:id="rId46"/>
    <p:sldId id="313" r:id="rId47"/>
    <p:sldId id="370" r:id="rId48"/>
    <p:sldId id="371" r:id="rId49"/>
    <p:sldId id="320" r:id="rId50"/>
    <p:sldId id="323" r:id="rId51"/>
    <p:sldId id="271" r:id="rId52"/>
    <p:sldId id="302" r:id="rId53"/>
    <p:sldId id="327" r:id="rId54"/>
    <p:sldId id="321" r:id="rId55"/>
    <p:sldId id="373" r:id="rId56"/>
    <p:sldId id="318" r:id="rId57"/>
    <p:sldId id="317" r:id="rId58"/>
    <p:sldId id="278" r:id="rId59"/>
    <p:sldId id="328" r:id="rId60"/>
    <p:sldId id="280" r:id="rId61"/>
    <p:sldId id="281" r:id="rId62"/>
    <p:sldId id="347" r:id="rId63"/>
    <p:sldId id="374" r:id="rId64"/>
    <p:sldId id="375" r:id="rId65"/>
    <p:sldId id="282" r:id="rId66"/>
    <p:sldId id="355" r:id="rId67"/>
    <p:sldId id="356" r:id="rId68"/>
    <p:sldId id="350" r:id="rId69"/>
    <p:sldId id="351" r:id="rId70"/>
    <p:sldId id="349" r:id="rId71"/>
    <p:sldId id="369" r:id="rId72"/>
    <p:sldId id="357" r:id="rId73"/>
    <p:sldId id="352" r:id="rId74"/>
    <p:sldId id="285" r:id="rId75"/>
    <p:sldId id="330" r:id="rId76"/>
    <p:sldId id="275" r:id="rId77"/>
    <p:sldId id="376" r:id="rId78"/>
    <p:sldId id="361" r:id="rId79"/>
    <p:sldId id="274" r:id="rId80"/>
    <p:sldId id="277" r:id="rId81"/>
    <p:sldId id="372" r:id="rId82"/>
    <p:sldId id="287" r:id="rId83"/>
    <p:sldId id="261" r:id="rId84"/>
    <p:sldId id="331" r:id="rId85"/>
    <p:sldId id="265" r:id="rId86"/>
    <p:sldId id="263" r:id="rId87"/>
    <p:sldId id="286" r:id="rId88"/>
    <p:sldId id="342" r:id="rId89"/>
    <p:sldId id="341" r:id="rId90"/>
    <p:sldId id="284" r:id="rId91"/>
    <p:sldId id="290" r:id="rId92"/>
    <p:sldId id="363" r:id="rId93"/>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85" autoAdjust="0"/>
    <p:restoredTop sz="94660"/>
  </p:normalViewPr>
  <p:slideViewPr>
    <p:cSldViewPr>
      <p:cViewPr varScale="1">
        <p:scale>
          <a:sx n="103" d="100"/>
          <a:sy n="103" d="100"/>
        </p:scale>
        <p:origin x="150" y="162"/>
      </p:cViewPr>
      <p:guideLst>
        <p:guide orient="horz" pos="2160"/>
        <p:guide pos="3840"/>
      </p:guideLst>
    </p:cSldViewPr>
  </p:slideViewPr>
  <p:notesTextViewPr>
    <p:cViewPr>
      <p:scale>
        <a:sx n="100" d="100"/>
        <a:sy n="100" d="100"/>
      </p:scale>
      <p:origin x="0" y="0"/>
    </p:cViewPr>
  </p:notesTextViewPr>
  <p:sorterViewPr>
    <p:cViewPr>
      <p:scale>
        <a:sx n="75" d="100"/>
        <a:sy n="75" d="100"/>
      </p:scale>
      <p:origin x="0" y="1048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image" Target="../media/image9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19F32E0B-7313-435A-93C9-7906CE9F1BE6}"/>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00355" name="Rectangle 3">
            <a:extLst>
              <a:ext uri="{FF2B5EF4-FFF2-40B4-BE49-F238E27FC236}">
                <a16:creationId xmlns:a16="http://schemas.microsoft.com/office/drawing/2014/main" id="{7DF4A635-A115-4615-9C39-0C229B5C4AE3}"/>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00356" name="Rectangle 4">
            <a:extLst>
              <a:ext uri="{FF2B5EF4-FFF2-40B4-BE49-F238E27FC236}">
                <a16:creationId xmlns:a16="http://schemas.microsoft.com/office/drawing/2014/main" id="{27D003C6-3CFC-4273-BBE1-04F85020E997}"/>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0357" name="Rectangle 5">
            <a:extLst>
              <a:ext uri="{FF2B5EF4-FFF2-40B4-BE49-F238E27FC236}">
                <a16:creationId xmlns:a16="http://schemas.microsoft.com/office/drawing/2014/main" id="{DCB4B976-6A00-4058-A22C-A91011A59444}"/>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6">
            <a:extLst>
              <a:ext uri="{FF2B5EF4-FFF2-40B4-BE49-F238E27FC236}">
                <a16:creationId xmlns:a16="http://schemas.microsoft.com/office/drawing/2014/main" id="{72F1E19E-4297-4522-9045-41D7B2C861C1}"/>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00359" name="Rectangle 7">
            <a:extLst>
              <a:ext uri="{FF2B5EF4-FFF2-40B4-BE49-F238E27FC236}">
                <a16:creationId xmlns:a16="http://schemas.microsoft.com/office/drawing/2014/main" id="{E5D24F20-EA7F-40EC-9375-7BB6A405D5CB}"/>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FC6CED6-1425-4109-97EA-2DB9780E782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BDA3334-02C3-4E99-AEB6-3D4D3647F55C}"/>
              </a:ext>
            </a:extLst>
          </p:cNvPr>
          <p:cNvSpPr>
            <a:spLocks noGrp="1" noChangeArrowheads="1"/>
          </p:cNvSpPr>
          <p:nvPr>
            <p:ph type="sldNum" sz="quarter" idx="5"/>
          </p:nvPr>
        </p:nvSpPr>
        <p:spPr>
          <a:ln/>
        </p:spPr>
        <p:txBody>
          <a:bodyPr/>
          <a:lstStyle/>
          <a:p>
            <a:fld id="{EF494D4C-3026-48B2-BB8B-6449FF8B7361}" type="slidenum">
              <a:rPr lang="en-US" altLang="en-US"/>
              <a:pPr/>
              <a:t>39</a:t>
            </a:fld>
            <a:endParaRPr lang="en-US" altLang="en-US"/>
          </a:p>
        </p:txBody>
      </p:sp>
      <p:sp>
        <p:nvSpPr>
          <p:cNvPr id="116738" name="Rectangle 2">
            <a:extLst>
              <a:ext uri="{FF2B5EF4-FFF2-40B4-BE49-F238E27FC236}">
                <a16:creationId xmlns:a16="http://schemas.microsoft.com/office/drawing/2014/main" id="{736068D4-C7D6-428E-B9D6-5A3A70456E75}"/>
              </a:ext>
            </a:extLst>
          </p:cNvPr>
          <p:cNvSpPr>
            <a:spLocks noGrp="1" noRot="1" noChangeAspect="1" noChangeArrowheads="1" noTextEdit="1"/>
          </p:cNvSpPr>
          <p:nvPr>
            <p:ph type="sldImg"/>
          </p:nvPr>
        </p:nvSpPr>
        <p:spPr>
          <a:xfrm>
            <a:off x="381000" y="685800"/>
            <a:ext cx="6096000" cy="3429000"/>
          </a:xfrm>
          <a:ln/>
        </p:spPr>
      </p:sp>
      <p:sp>
        <p:nvSpPr>
          <p:cNvPr id="116739" name="Rectangle 3">
            <a:extLst>
              <a:ext uri="{FF2B5EF4-FFF2-40B4-BE49-F238E27FC236}">
                <a16:creationId xmlns:a16="http://schemas.microsoft.com/office/drawing/2014/main" id="{EB0998D5-CD20-4901-82F5-866A1A241FCE}"/>
              </a:ext>
            </a:extLst>
          </p:cNvPr>
          <p:cNvSpPr>
            <a:spLocks noGrp="1" noChangeArrowheads="1"/>
          </p:cNvSpPr>
          <p:nvPr>
            <p:ph type="body" idx="1"/>
          </p:nvPr>
        </p:nvSpPr>
        <p:spPr>
          <a:xfrm>
            <a:off x="914400" y="4343400"/>
            <a:ext cx="5029200" cy="4114800"/>
          </a:xfrm>
        </p:spPr>
        <p:txBody>
          <a:bodyPr/>
          <a:lstStyle/>
          <a:p>
            <a:r>
              <a:rPr lang="en-US" altLang="en-US"/>
              <a:t>The African American Church</a:t>
            </a:r>
          </a:p>
          <a:p>
            <a:pPr lvl="1"/>
            <a:r>
              <a:rPr lang="en-US" altLang="en-US"/>
              <a:t>Born out of an escape from slavery</a:t>
            </a:r>
          </a:p>
          <a:p>
            <a:pPr lvl="1"/>
            <a:r>
              <a:rPr lang="en-US" altLang="en-US"/>
              <a:t>Nurtured in an environment of safety</a:t>
            </a:r>
          </a:p>
          <a:p>
            <a:pPr lvl="1"/>
            <a:r>
              <a:rPr lang="en-US" altLang="en-US"/>
              <a:t>Grew up as an advocate of civil rights</a:t>
            </a:r>
          </a:p>
          <a:p>
            <a:pPr lvl="1"/>
            <a:r>
              <a:rPr lang="en-US" altLang="en-US"/>
              <a:t>Dying without a clarion call for missions</a:t>
            </a:r>
          </a:p>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FD9C799-2115-45C4-93B5-64FEE7A0ECDE}"/>
              </a:ext>
            </a:extLst>
          </p:cNvPr>
          <p:cNvSpPr>
            <a:spLocks noGrp="1" noChangeArrowheads="1"/>
          </p:cNvSpPr>
          <p:nvPr>
            <p:ph type="sldNum" sz="quarter" idx="5"/>
          </p:nvPr>
        </p:nvSpPr>
        <p:spPr>
          <a:ln/>
        </p:spPr>
        <p:txBody>
          <a:bodyPr/>
          <a:lstStyle/>
          <a:p>
            <a:fld id="{84D05ADD-499F-4C7D-872B-7B329382EDA0}" type="slidenum">
              <a:rPr lang="en-US" altLang="en-US"/>
              <a:pPr/>
              <a:t>40</a:t>
            </a:fld>
            <a:endParaRPr lang="en-US" altLang="en-US"/>
          </a:p>
        </p:txBody>
      </p:sp>
      <p:sp>
        <p:nvSpPr>
          <p:cNvPr id="163842" name="Rectangle 2">
            <a:extLst>
              <a:ext uri="{FF2B5EF4-FFF2-40B4-BE49-F238E27FC236}">
                <a16:creationId xmlns:a16="http://schemas.microsoft.com/office/drawing/2014/main" id="{48C56D00-D629-4706-AEA7-7115489D25B3}"/>
              </a:ext>
            </a:extLst>
          </p:cNvPr>
          <p:cNvSpPr>
            <a:spLocks noGrp="1" noRot="1" noChangeAspect="1" noChangeArrowheads="1" noTextEdit="1"/>
          </p:cNvSpPr>
          <p:nvPr>
            <p:ph type="sldImg"/>
          </p:nvPr>
        </p:nvSpPr>
        <p:spPr>
          <a:xfrm>
            <a:off x="381000" y="685800"/>
            <a:ext cx="6096000" cy="3429000"/>
          </a:xfrm>
          <a:ln/>
        </p:spPr>
      </p:sp>
      <p:sp>
        <p:nvSpPr>
          <p:cNvPr id="163843" name="Rectangle 3">
            <a:extLst>
              <a:ext uri="{FF2B5EF4-FFF2-40B4-BE49-F238E27FC236}">
                <a16:creationId xmlns:a16="http://schemas.microsoft.com/office/drawing/2014/main" id="{06C3B095-9036-444D-AD85-237CA1CFB17D}"/>
              </a:ext>
            </a:extLst>
          </p:cNvPr>
          <p:cNvSpPr>
            <a:spLocks noGrp="1" noChangeArrowheads="1"/>
          </p:cNvSpPr>
          <p:nvPr>
            <p:ph type="body" idx="1"/>
          </p:nvPr>
        </p:nvSpPr>
        <p:spPr>
          <a:xfrm>
            <a:off x="914400" y="4343400"/>
            <a:ext cx="5029200" cy="4114800"/>
          </a:xfrm>
        </p:spPr>
        <p:txBody>
          <a:bodyPr/>
          <a:lstStyle/>
          <a:p>
            <a:r>
              <a:rPr lang="en-US" altLang="en-US"/>
              <a:t>The European American Church</a:t>
            </a:r>
          </a:p>
          <a:p>
            <a:pPr lvl="1"/>
            <a:r>
              <a:rPr lang="en-US" altLang="en-US"/>
              <a:t>Born as an escape from religious intolerance</a:t>
            </a:r>
          </a:p>
          <a:p>
            <a:pPr lvl="1"/>
            <a:r>
              <a:rPr lang="en-US" altLang="en-US"/>
              <a:t>Nurtured as the dominant culture</a:t>
            </a:r>
          </a:p>
          <a:p>
            <a:pPr lvl="1"/>
            <a:r>
              <a:rPr lang="en-US" altLang="en-US"/>
              <a:t>Grew up as the white is might, hence right</a:t>
            </a:r>
          </a:p>
          <a:p>
            <a:pPr lvl="1"/>
            <a:r>
              <a:rPr lang="en-US" altLang="en-US"/>
              <a:t>Dying in a world of pluralism where no one recognizes its ‘righteousness’</a:t>
            </a:r>
          </a:p>
          <a:p>
            <a:endParaRPr lang="en-US" altLang="en-US"/>
          </a:p>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1373A7E-5050-4F18-91E2-92768A696561}"/>
              </a:ext>
            </a:extLst>
          </p:cNvPr>
          <p:cNvSpPr>
            <a:spLocks noGrp="1" noChangeArrowheads="1"/>
          </p:cNvSpPr>
          <p:nvPr>
            <p:ph type="sldNum" sz="quarter" idx="5"/>
          </p:nvPr>
        </p:nvSpPr>
        <p:spPr>
          <a:ln/>
        </p:spPr>
        <p:txBody>
          <a:bodyPr/>
          <a:lstStyle/>
          <a:p>
            <a:fld id="{9BCC910A-4886-4752-A828-5A83691F0FE2}" type="slidenum">
              <a:rPr lang="en-US" altLang="en-US"/>
              <a:pPr/>
              <a:t>49</a:t>
            </a:fld>
            <a:endParaRPr lang="en-US" altLang="en-US"/>
          </a:p>
        </p:txBody>
      </p:sp>
      <p:sp>
        <p:nvSpPr>
          <p:cNvPr id="110594" name="Rectangle 2">
            <a:extLst>
              <a:ext uri="{FF2B5EF4-FFF2-40B4-BE49-F238E27FC236}">
                <a16:creationId xmlns:a16="http://schemas.microsoft.com/office/drawing/2014/main" id="{A7329017-F44B-4EC1-9629-CEDF1D4F67B0}"/>
              </a:ext>
            </a:extLst>
          </p:cNvPr>
          <p:cNvSpPr>
            <a:spLocks noGrp="1" noRot="1" noChangeAspect="1" noChangeArrowheads="1" noTextEdit="1"/>
          </p:cNvSpPr>
          <p:nvPr>
            <p:ph type="sldImg"/>
          </p:nvPr>
        </p:nvSpPr>
        <p:spPr>
          <a:xfrm>
            <a:off x="381000" y="685800"/>
            <a:ext cx="6096000" cy="3429000"/>
          </a:xfrm>
          <a:ln/>
        </p:spPr>
      </p:sp>
      <p:sp>
        <p:nvSpPr>
          <p:cNvPr id="110595" name="Rectangle 3">
            <a:extLst>
              <a:ext uri="{FF2B5EF4-FFF2-40B4-BE49-F238E27FC236}">
                <a16:creationId xmlns:a16="http://schemas.microsoft.com/office/drawing/2014/main" id="{43CC285E-DD76-475C-8B17-54576A69877A}"/>
              </a:ext>
            </a:extLst>
          </p:cNvPr>
          <p:cNvSpPr>
            <a:spLocks noGrp="1" noChangeArrowheads="1"/>
          </p:cNvSpPr>
          <p:nvPr>
            <p:ph type="body" idx="1"/>
          </p:nvPr>
        </p:nvSpPr>
        <p:spPr>
          <a:xfrm>
            <a:off x="914400" y="4343400"/>
            <a:ext cx="5029200" cy="4114800"/>
          </a:xfrm>
        </p:spPr>
        <p:txBody>
          <a:bodyPr/>
          <a:lstStyle/>
          <a:p>
            <a:r>
              <a:rPr lang="en-US" altLang="en-US"/>
              <a:t>Leaders see what we have and they want the god we serve.  The god of prosperity.</a:t>
            </a:r>
          </a:p>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AFD59C0-96D1-4911-8366-C6843A97C798}"/>
              </a:ext>
            </a:extLst>
          </p:cNvPr>
          <p:cNvSpPr>
            <a:spLocks noGrp="1" noChangeArrowheads="1"/>
          </p:cNvSpPr>
          <p:nvPr>
            <p:ph type="sldNum" sz="quarter" idx="5"/>
          </p:nvPr>
        </p:nvSpPr>
        <p:spPr>
          <a:ln/>
        </p:spPr>
        <p:txBody>
          <a:bodyPr/>
          <a:lstStyle/>
          <a:p>
            <a:fld id="{710063D6-FFD8-4201-9CEC-0AB34C40786C}" type="slidenum">
              <a:rPr lang="en-US" altLang="en-US"/>
              <a:pPr/>
              <a:t>52</a:t>
            </a:fld>
            <a:endParaRPr lang="en-US" altLang="en-US"/>
          </a:p>
        </p:txBody>
      </p:sp>
      <p:sp>
        <p:nvSpPr>
          <p:cNvPr id="118786" name="Rectangle 2">
            <a:extLst>
              <a:ext uri="{FF2B5EF4-FFF2-40B4-BE49-F238E27FC236}">
                <a16:creationId xmlns:a16="http://schemas.microsoft.com/office/drawing/2014/main" id="{08A4B179-52E0-4739-9BC0-3AD699B0B7E4}"/>
              </a:ext>
            </a:extLst>
          </p:cNvPr>
          <p:cNvSpPr>
            <a:spLocks noGrp="1" noRot="1" noChangeAspect="1" noChangeArrowheads="1" noTextEdit="1"/>
          </p:cNvSpPr>
          <p:nvPr>
            <p:ph type="sldImg"/>
          </p:nvPr>
        </p:nvSpPr>
        <p:spPr>
          <a:xfrm>
            <a:off x="381000" y="685800"/>
            <a:ext cx="6096000" cy="3429000"/>
          </a:xfrm>
          <a:ln/>
        </p:spPr>
      </p:sp>
      <p:sp>
        <p:nvSpPr>
          <p:cNvPr id="118787" name="Rectangle 3">
            <a:extLst>
              <a:ext uri="{FF2B5EF4-FFF2-40B4-BE49-F238E27FC236}">
                <a16:creationId xmlns:a16="http://schemas.microsoft.com/office/drawing/2014/main" id="{309BA0E7-6890-4F15-93EF-82F1120D4BE1}"/>
              </a:ext>
            </a:extLst>
          </p:cNvPr>
          <p:cNvSpPr>
            <a:spLocks noGrp="1" noChangeArrowheads="1"/>
          </p:cNvSpPr>
          <p:nvPr>
            <p:ph type="body" idx="1"/>
          </p:nvPr>
        </p:nvSpPr>
        <p:spPr>
          <a:xfrm>
            <a:off x="914400" y="4343400"/>
            <a:ext cx="5029200" cy="4114800"/>
          </a:xfrm>
        </p:spPr>
        <p:txBody>
          <a:bodyPr/>
          <a:lstStyle/>
          <a:p>
            <a:r>
              <a:rPr lang="en-US" altLang="en-US"/>
              <a:t>The Incarnational Church is careful not to replicate an idol of itself, which can neither be understood by the masses, nor sustained by its elite class.</a:t>
            </a:r>
          </a:p>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42BF8CD-9A58-47DB-BBB5-E7476A8F9BBD}"/>
              </a:ext>
            </a:extLst>
          </p:cNvPr>
          <p:cNvSpPr>
            <a:spLocks noGrp="1" noChangeArrowheads="1"/>
          </p:cNvSpPr>
          <p:nvPr>
            <p:ph type="sldNum" sz="quarter" idx="5"/>
          </p:nvPr>
        </p:nvSpPr>
        <p:spPr>
          <a:ln/>
        </p:spPr>
        <p:txBody>
          <a:bodyPr/>
          <a:lstStyle/>
          <a:p>
            <a:fld id="{185D2773-20DA-42A4-BDE0-D8B78B6C0EEA}" type="slidenum">
              <a:rPr lang="en-US" altLang="en-US"/>
              <a:pPr/>
              <a:t>56</a:t>
            </a:fld>
            <a:endParaRPr lang="en-US" altLang="en-US"/>
          </a:p>
        </p:txBody>
      </p:sp>
      <p:sp>
        <p:nvSpPr>
          <p:cNvPr id="101378" name="Rectangle 2">
            <a:extLst>
              <a:ext uri="{FF2B5EF4-FFF2-40B4-BE49-F238E27FC236}">
                <a16:creationId xmlns:a16="http://schemas.microsoft.com/office/drawing/2014/main" id="{F933121F-C8EE-4896-ACA2-045F31AD53BE}"/>
              </a:ext>
            </a:extLst>
          </p:cNvPr>
          <p:cNvSpPr>
            <a:spLocks noGrp="1" noRot="1" noChangeAspect="1" noChangeArrowheads="1" noTextEdit="1"/>
          </p:cNvSpPr>
          <p:nvPr>
            <p:ph type="sldImg"/>
          </p:nvPr>
        </p:nvSpPr>
        <p:spPr>
          <a:xfrm>
            <a:off x="381000" y="685800"/>
            <a:ext cx="6096000" cy="3429000"/>
          </a:xfrm>
          <a:ln/>
        </p:spPr>
      </p:sp>
      <p:sp>
        <p:nvSpPr>
          <p:cNvPr id="101379" name="Rectangle 3">
            <a:extLst>
              <a:ext uri="{FF2B5EF4-FFF2-40B4-BE49-F238E27FC236}">
                <a16:creationId xmlns:a16="http://schemas.microsoft.com/office/drawing/2014/main" id="{B9334460-9B5D-410E-B24D-92DA3D2B37D3}"/>
              </a:ext>
            </a:extLst>
          </p:cNvPr>
          <p:cNvSpPr>
            <a:spLocks noGrp="1" noChangeArrowheads="1"/>
          </p:cNvSpPr>
          <p:nvPr>
            <p:ph type="body" idx="1"/>
          </p:nvPr>
        </p:nvSpPr>
        <p:spPr>
          <a:xfrm>
            <a:off x="914400" y="4343400"/>
            <a:ext cx="5029200" cy="4114800"/>
          </a:xfrm>
        </p:spPr>
        <p:txBody>
          <a:bodyPr/>
          <a:lstStyle/>
          <a:p>
            <a:r>
              <a:rPr lang="en-US" altLang="en-US"/>
              <a:t>Our priorities will have to change if we really want to win the world for Christ.</a:t>
            </a:r>
          </a:p>
          <a:p>
            <a:r>
              <a:rPr lang="en-US" altLang="en-US"/>
              <a:t>Go ye into all of the world…, except where the State Department has advisories, or there is gang violence, plagues, or people unreceptive to the gospel. (Revised American full of Holes and Excuses 2006 edition: no cartoons or pictures included)</a:t>
            </a:r>
          </a:p>
          <a:p>
            <a:endParaRPr lang="en-US" altLang="en-US"/>
          </a:p>
          <a:p>
            <a:endParaRPr lang="en-US" altLang="en-US" sz="1000"/>
          </a:p>
          <a:p>
            <a:endParaRPr lang="en-US" altLang="en-US"/>
          </a:p>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E3DF0217-6B47-482C-B9BD-35832EB0A361}" type="slidenum">
              <a:rPr lang="en-US" altLang="en-US" smtClean="0"/>
              <a:pPr/>
              <a:t>‹#›</a:t>
            </a:fld>
            <a:endParaRPr lang="en-US" altLang="en-US"/>
          </a:p>
        </p:txBody>
      </p:sp>
    </p:spTree>
    <p:extLst>
      <p:ext uri="{BB962C8B-B14F-4D97-AF65-F5344CB8AC3E}">
        <p14:creationId xmlns:p14="http://schemas.microsoft.com/office/powerpoint/2010/main" val="3749573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6271E22D-8743-4A2F-937F-B0D4F1B081E6}" type="slidenum">
              <a:rPr lang="en-US" altLang="en-US" smtClean="0"/>
              <a:pPr/>
              <a:t>‹#›</a:t>
            </a:fld>
            <a:endParaRPr lang="en-US" altLang="en-US"/>
          </a:p>
        </p:txBody>
      </p:sp>
    </p:spTree>
    <p:extLst>
      <p:ext uri="{BB962C8B-B14F-4D97-AF65-F5344CB8AC3E}">
        <p14:creationId xmlns:p14="http://schemas.microsoft.com/office/powerpoint/2010/main" val="2937027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ADE9110-0644-4B13-9217-621169C78EF0}" type="slidenum">
              <a:rPr lang="en-US" altLang="en-US" smtClean="0"/>
              <a:pPr/>
              <a:t>‹#›</a:t>
            </a:fld>
            <a:endParaRPr lang="en-US" altLang="en-US"/>
          </a:p>
        </p:txBody>
      </p:sp>
    </p:spTree>
    <p:extLst>
      <p:ext uri="{BB962C8B-B14F-4D97-AF65-F5344CB8AC3E}">
        <p14:creationId xmlns:p14="http://schemas.microsoft.com/office/powerpoint/2010/main" val="3042647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59897B8-7AB8-49A6-AF24-400D4236C790}" type="slidenum">
              <a:rPr lang="en-US" altLang="en-US" smtClean="0"/>
              <a:pPr/>
              <a:t>‹#›</a:t>
            </a:fld>
            <a:endParaRPr lang="en-US" altLang="en-US"/>
          </a:p>
        </p:txBody>
      </p:sp>
    </p:spTree>
    <p:extLst>
      <p:ext uri="{BB962C8B-B14F-4D97-AF65-F5344CB8AC3E}">
        <p14:creationId xmlns:p14="http://schemas.microsoft.com/office/powerpoint/2010/main" val="85927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5580F28C-CE18-40E2-98C8-2E28BA9C52E0}" type="slidenum">
              <a:rPr lang="en-US" altLang="en-US" smtClean="0"/>
              <a:pPr/>
              <a:t>‹#›</a:t>
            </a:fld>
            <a:endParaRPr lang="en-US" altLang="en-US"/>
          </a:p>
        </p:txBody>
      </p:sp>
    </p:spTree>
    <p:extLst>
      <p:ext uri="{BB962C8B-B14F-4D97-AF65-F5344CB8AC3E}">
        <p14:creationId xmlns:p14="http://schemas.microsoft.com/office/powerpoint/2010/main" val="3884612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0106557-1101-467C-B63B-6A50B4E92905}" type="slidenum">
              <a:rPr lang="en-US" altLang="en-US" smtClean="0"/>
              <a:pPr/>
              <a:t>‹#›</a:t>
            </a:fld>
            <a:endParaRPr lang="en-US" altLang="en-US"/>
          </a:p>
        </p:txBody>
      </p:sp>
    </p:spTree>
    <p:extLst>
      <p:ext uri="{BB962C8B-B14F-4D97-AF65-F5344CB8AC3E}">
        <p14:creationId xmlns:p14="http://schemas.microsoft.com/office/powerpoint/2010/main" val="4221204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04BCB034-75CD-4E8D-A366-3F47CF8B0D47}" type="slidenum">
              <a:rPr lang="en-US" altLang="en-US" smtClean="0"/>
              <a:pPr/>
              <a:t>‹#›</a:t>
            </a:fld>
            <a:endParaRPr lang="en-US" altLang="en-US"/>
          </a:p>
        </p:txBody>
      </p:sp>
    </p:spTree>
    <p:extLst>
      <p:ext uri="{BB962C8B-B14F-4D97-AF65-F5344CB8AC3E}">
        <p14:creationId xmlns:p14="http://schemas.microsoft.com/office/powerpoint/2010/main" val="1896385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C65CA7FE-06F7-49E8-8AAD-2F6EE96244B4}" type="slidenum">
              <a:rPr lang="en-US" altLang="en-US" smtClean="0"/>
              <a:pPr/>
              <a:t>‹#›</a:t>
            </a:fld>
            <a:endParaRPr lang="en-US" altLang="en-US"/>
          </a:p>
        </p:txBody>
      </p:sp>
    </p:spTree>
    <p:extLst>
      <p:ext uri="{BB962C8B-B14F-4D97-AF65-F5344CB8AC3E}">
        <p14:creationId xmlns:p14="http://schemas.microsoft.com/office/powerpoint/2010/main" val="4087096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endParaRPr lang="en-US" altLang="en-US"/>
          </a:p>
        </p:txBody>
      </p:sp>
      <p:sp>
        <p:nvSpPr>
          <p:cNvPr id="5" name="Footer Placeholder 3"/>
          <p:cNvSpPr>
            <a:spLocks noGrp="1"/>
          </p:cNvSpPr>
          <p:nvPr>
            <p:ph type="ftr" sz="quarter" idx="11"/>
          </p:nvPr>
        </p:nvSpPr>
        <p:spPr/>
        <p:txBody>
          <a:bodyPr/>
          <a:lstStyle/>
          <a:p>
            <a:endParaRPr lang="en-US" altLang="en-US"/>
          </a:p>
        </p:txBody>
      </p:sp>
      <p:sp>
        <p:nvSpPr>
          <p:cNvPr id="6" name="Slide Number Placeholder 4"/>
          <p:cNvSpPr>
            <a:spLocks noGrp="1"/>
          </p:cNvSpPr>
          <p:nvPr>
            <p:ph type="sldNum" sz="quarter" idx="12"/>
          </p:nvPr>
        </p:nvSpPr>
        <p:spPr/>
        <p:txBody>
          <a:bodyPr/>
          <a:lstStyle/>
          <a:p>
            <a:fld id="{27C9C7B0-F2A8-4890-8278-4CA91D0BA8C9}" type="slidenum">
              <a:rPr lang="en-US" altLang="en-US" smtClean="0"/>
              <a:pPr/>
              <a:t>‹#›</a:t>
            </a:fld>
            <a:endParaRPr lang="en-US" altLang="en-US"/>
          </a:p>
        </p:txBody>
      </p:sp>
    </p:spTree>
    <p:extLst>
      <p:ext uri="{BB962C8B-B14F-4D97-AF65-F5344CB8AC3E}">
        <p14:creationId xmlns:p14="http://schemas.microsoft.com/office/powerpoint/2010/main" val="670854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endParaRPr lang="en-US" altLang="en-US"/>
          </a:p>
        </p:txBody>
      </p:sp>
      <p:sp>
        <p:nvSpPr>
          <p:cNvPr id="5" name="Footer Placeholder 2"/>
          <p:cNvSpPr>
            <a:spLocks noGrp="1"/>
          </p:cNvSpPr>
          <p:nvPr>
            <p:ph type="ftr" sz="quarter" idx="11"/>
          </p:nvPr>
        </p:nvSpPr>
        <p:spPr/>
        <p:txBody>
          <a:bodyPr/>
          <a:lstStyle/>
          <a:p>
            <a:endParaRPr lang="en-US" altLang="en-US"/>
          </a:p>
        </p:txBody>
      </p:sp>
      <p:sp>
        <p:nvSpPr>
          <p:cNvPr id="6" name="Slide Number Placeholder 3"/>
          <p:cNvSpPr>
            <a:spLocks noGrp="1"/>
          </p:cNvSpPr>
          <p:nvPr>
            <p:ph type="sldNum" sz="quarter" idx="12"/>
          </p:nvPr>
        </p:nvSpPr>
        <p:spPr/>
        <p:txBody>
          <a:bodyPr/>
          <a:lstStyle/>
          <a:p>
            <a:fld id="{2564CB4D-48BE-417D-B4AE-D0E7538CD24F}" type="slidenum">
              <a:rPr lang="en-US" altLang="en-US" smtClean="0"/>
              <a:pPr/>
              <a:t>‹#›</a:t>
            </a:fld>
            <a:endParaRPr lang="en-US" altLang="en-US"/>
          </a:p>
        </p:txBody>
      </p:sp>
    </p:spTree>
    <p:extLst>
      <p:ext uri="{BB962C8B-B14F-4D97-AF65-F5344CB8AC3E}">
        <p14:creationId xmlns:p14="http://schemas.microsoft.com/office/powerpoint/2010/main" val="324386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endParaRPr lang="en-US" altLang="en-US"/>
          </a:p>
        </p:txBody>
      </p:sp>
      <p:sp>
        <p:nvSpPr>
          <p:cNvPr id="5" name="Footer Placeholder 5"/>
          <p:cNvSpPr>
            <a:spLocks noGrp="1"/>
          </p:cNvSpPr>
          <p:nvPr>
            <p:ph type="ftr" sz="quarter" idx="11"/>
          </p:nvPr>
        </p:nvSpPr>
        <p:spPr/>
        <p:txBody>
          <a:bodyPr/>
          <a:lstStyle/>
          <a:p>
            <a:endParaRPr lang="en-US" altLang="en-US"/>
          </a:p>
        </p:txBody>
      </p:sp>
      <p:sp>
        <p:nvSpPr>
          <p:cNvPr id="6" name="Slide Number Placeholder 6"/>
          <p:cNvSpPr>
            <a:spLocks noGrp="1"/>
          </p:cNvSpPr>
          <p:nvPr>
            <p:ph type="sldNum" sz="quarter" idx="12"/>
          </p:nvPr>
        </p:nvSpPr>
        <p:spPr/>
        <p:txBody>
          <a:bodyPr/>
          <a:lstStyle/>
          <a:p>
            <a:fld id="{B9CFD796-5C0A-4B83-92BB-BC7E0AD8E1B7}" type="slidenum">
              <a:rPr lang="en-US" altLang="en-US" smtClean="0"/>
              <a:pPr/>
              <a:t>‹#›</a:t>
            </a:fld>
            <a:endParaRPr lang="en-US" altLang="en-US"/>
          </a:p>
        </p:txBody>
      </p:sp>
    </p:spTree>
    <p:extLst>
      <p:ext uri="{BB962C8B-B14F-4D97-AF65-F5344CB8AC3E}">
        <p14:creationId xmlns:p14="http://schemas.microsoft.com/office/powerpoint/2010/main" val="2771170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496B17C-B0DB-4D3D-8E45-351812103B78}" type="slidenum">
              <a:rPr lang="en-US" altLang="en-US" smtClean="0"/>
              <a:pPr/>
              <a:t>‹#›</a:t>
            </a:fld>
            <a:endParaRPr lang="en-US" altLang="en-US"/>
          </a:p>
        </p:txBody>
      </p:sp>
    </p:spTree>
    <p:extLst>
      <p:ext uri="{BB962C8B-B14F-4D97-AF65-F5344CB8AC3E}">
        <p14:creationId xmlns:p14="http://schemas.microsoft.com/office/powerpoint/2010/main" val="331604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3937521A-35DE-4CE9-A1CA-2398301AF319}" type="slidenum">
              <a:rPr lang="en-US" altLang="en-US" smtClean="0"/>
              <a:pPr/>
              <a:t>‹#›</a:t>
            </a:fld>
            <a:endParaRPr lang="en-US" altLang="en-US"/>
          </a:p>
        </p:txBody>
      </p:sp>
    </p:spTree>
    <p:extLst>
      <p:ext uri="{BB962C8B-B14F-4D97-AF65-F5344CB8AC3E}">
        <p14:creationId xmlns:p14="http://schemas.microsoft.com/office/powerpoint/2010/main" val="1224793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B7BC5E62-EEDF-477C-969C-850DA37A53A3}" type="slidenum">
              <a:rPr lang="en-US" altLang="en-US" smtClean="0"/>
              <a:pPr/>
              <a:t>‹#›</a:t>
            </a:fld>
            <a:endParaRPr lang="en-US" altLang="en-US"/>
          </a:p>
        </p:txBody>
      </p:sp>
    </p:spTree>
    <p:extLst>
      <p:ext uri="{BB962C8B-B14F-4D97-AF65-F5344CB8AC3E}">
        <p14:creationId xmlns:p14="http://schemas.microsoft.com/office/powerpoint/2010/main" val="1566716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7BC5E62-EEDF-477C-969C-850DA37A53A3}" type="slidenum">
              <a:rPr lang="en-US" altLang="en-US" smtClean="0"/>
              <a:pPr/>
              <a:t>‹#›</a:t>
            </a:fld>
            <a:endParaRPr lang="en-US" altLang="en-US"/>
          </a:p>
        </p:txBody>
      </p:sp>
    </p:spTree>
    <p:extLst>
      <p:ext uri="{BB962C8B-B14F-4D97-AF65-F5344CB8AC3E}">
        <p14:creationId xmlns:p14="http://schemas.microsoft.com/office/powerpoint/2010/main" val="1021836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7BC5E62-EEDF-477C-969C-850DA37A53A3}" type="slidenum">
              <a:rPr lang="en-US" altLang="en-US" smtClean="0"/>
              <a:pPr/>
              <a:t>‹#›</a:t>
            </a:fld>
            <a:endParaRPr lang="en-US" altLang="en-US"/>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9396319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7BC5E62-EEDF-477C-969C-850DA37A53A3}" type="slidenum">
              <a:rPr lang="en-US" altLang="en-US" smtClean="0"/>
              <a:pPr/>
              <a:t>‹#›</a:t>
            </a:fld>
            <a:endParaRPr lang="en-US" altLang="en-US"/>
          </a:p>
        </p:txBody>
      </p:sp>
    </p:spTree>
    <p:extLst>
      <p:ext uri="{BB962C8B-B14F-4D97-AF65-F5344CB8AC3E}">
        <p14:creationId xmlns:p14="http://schemas.microsoft.com/office/powerpoint/2010/main" val="1625274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US" altLang="en-US"/>
          </a:p>
        </p:txBody>
      </p:sp>
      <p:sp>
        <p:nvSpPr>
          <p:cNvPr id="4"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7BC5E62-EEDF-477C-969C-850DA37A53A3}" type="slidenum">
              <a:rPr lang="en-US" altLang="en-US" smtClean="0"/>
              <a:pPr/>
              <a:t>‹#›</a:t>
            </a:fld>
            <a:endParaRPr lang="en-US" altLang="en-US"/>
          </a:p>
        </p:txBody>
      </p:sp>
    </p:spTree>
    <p:extLst>
      <p:ext uri="{BB962C8B-B14F-4D97-AF65-F5344CB8AC3E}">
        <p14:creationId xmlns:p14="http://schemas.microsoft.com/office/powerpoint/2010/main" val="2906090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US" altLang="en-US"/>
          </a:p>
        </p:txBody>
      </p:sp>
      <p:sp>
        <p:nvSpPr>
          <p:cNvPr id="4"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7BC5E62-EEDF-477C-969C-850DA37A53A3}" type="slidenum">
              <a:rPr lang="en-US" altLang="en-US" smtClean="0"/>
              <a:pPr/>
              <a:t>‹#›</a:t>
            </a:fld>
            <a:endParaRPr lang="en-US" altLang="en-US"/>
          </a:p>
        </p:txBody>
      </p:sp>
    </p:spTree>
    <p:extLst>
      <p:ext uri="{BB962C8B-B14F-4D97-AF65-F5344CB8AC3E}">
        <p14:creationId xmlns:p14="http://schemas.microsoft.com/office/powerpoint/2010/main" val="19879725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3C045A1-CFC9-489B-8C4B-B7417CFAA402}" type="slidenum">
              <a:rPr lang="en-US" altLang="en-US" smtClean="0"/>
              <a:pPr/>
              <a:t>‹#›</a:t>
            </a:fld>
            <a:endParaRPr lang="en-US" altLang="en-US"/>
          </a:p>
        </p:txBody>
      </p:sp>
    </p:spTree>
    <p:extLst>
      <p:ext uri="{BB962C8B-B14F-4D97-AF65-F5344CB8AC3E}">
        <p14:creationId xmlns:p14="http://schemas.microsoft.com/office/powerpoint/2010/main" val="3537344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688CD5D-08AD-47F3-8D61-ED81803AB3C6}" type="slidenum">
              <a:rPr lang="en-US" altLang="en-US" smtClean="0"/>
              <a:pPr/>
              <a:t>‹#›</a:t>
            </a:fld>
            <a:endParaRPr lang="en-US" altLang="en-US"/>
          </a:p>
        </p:txBody>
      </p:sp>
    </p:spTree>
    <p:extLst>
      <p:ext uri="{BB962C8B-B14F-4D97-AF65-F5344CB8AC3E}">
        <p14:creationId xmlns:p14="http://schemas.microsoft.com/office/powerpoint/2010/main" val="17977816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7CD8A-8ADB-46DA-8B73-D153244166CF}"/>
              </a:ext>
            </a:extLst>
          </p:cNvPr>
          <p:cNvSpPr>
            <a:spLocks noGrp="1"/>
          </p:cNvSpPr>
          <p:nvPr>
            <p:ph type="title"/>
          </p:nvPr>
        </p:nvSpPr>
        <p:spPr>
          <a:xfrm>
            <a:off x="1016000" y="762000"/>
            <a:ext cx="105664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E89464-6E47-4DD8-B545-0946AC0FFFB3}"/>
              </a:ext>
            </a:extLst>
          </p:cNvPr>
          <p:cNvSpPr>
            <a:spLocks noGrp="1"/>
          </p:cNvSpPr>
          <p:nvPr>
            <p:ph type="body" sz="half" idx="1"/>
          </p:nvPr>
        </p:nvSpPr>
        <p:spPr>
          <a:xfrm>
            <a:off x="1117601" y="2362201"/>
            <a:ext cx="5027084"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a:extLst>
              <a:ext uri="{FF2B5EF4-FFF2-40B4-BE49-F238E27FC236}">
                <a16:creationId xmlns:a16="http://schemas.microsoft.com/office/drawing/2014/main" id="{606D41D4-FE65-4A5F-8666-489302578846}"/>
              </a:ext>
            </a:extLst>
          </p:cNvPr>
          <p:cNvSpPr>
            <a:spLocks noGrp="1"/>
          </p:cNvSpPr>
          <p:nvPr>
            <p:ph type="clipArt" sz="half" idx="2"/>
          </p:nvPr>
        </p:nvSpPr>
        <p:spPr>
          <a:xfrm>
            <a:off x="6347884" y="2362201"/>
            <a:ext cx="5027083" cy="3724275"/>
          </a:xfrm>
        </p:spPr>
        <p:txBody>
          <a:bodyPr/>
          <a:lstStyle/>
          <a:p>
            <a:endParaRPr lang="en-US"/>
          </a:p>
        </p:txBody>
      </p:sp>
      <p:sp>
        <p:nvSpPr>
          <p:cNvPr id="5" name="Date Placeholder 4">
            <a:extLst>
              <a:ext uri="{FF2B5EF4-FFF2-40B4-BE49-F238E27FC236}">
                <a16:creationId xmlns:a16="http://schemas.microsoft.com/office/drawing/2014/main" id="{914E7A80-F72A-43A4-8AC9-A9F99D988A60}"/>
              </a:ext>
            </a:extLst>
          </p:cNvPr>
          <p:cNvSpPr>
            <a:spLocks noGrp="1"/>
          </p:cNvSpPr>
          <p:nvPr>
            <p:ph type="dt" sz="half" idx="10"/>
          </p:nvPr>
        </p:nvSpPr>
        <p:spPr>
          <a:xfrm>
            <a:off x="3251201" y="6248401"/>
            <a:ext cx="2840567" cy="474663"/>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3DD2AB0-571D-4A25-A5D1-F201DB3F427B}"/>
              </a:ext>
            </a:extLst>
          </p:cNvPr>
          <p:cNvSpPr>
            <a:spLocks noGrp="1"/>
          </p:cNvSpPr>
          <p:nvPr>
            <p:ph type="ftr" sz="quarter" idx="11"/>
          </p:nvPr>
        </p:nvSpPr>
        <p:spPr>
          <a:xfrm>
            <a:off x="7721600" y="6248401"/>
            <a:ext cx="3862917" cy="474663"/>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3EA9880-F35C-4DC0-B464-8C82BFA1E0BD}"/>
              </a:ext>
            </a:extLst>
          </p:cNvPr>
          <p:cNvSpPr>
            <a:spLocks noGrp="1"/>
          </p:cNvSpPr>
          <p:nvPr>
            <p:ph type="sldNum" sz="quarter" idx="12"/>
          </p:nvPr>
        </p:nvSpPr>
        <p:spPr>
          <a:xfrm>
            <a:off x="112184" y="6242050"/>
            <a:ext cx="783167" cy="488950"/>
          </a:xfrm>
        </p:spPr>
        <p:txBody>
          <a:bodyPr/>
          <a:lstStyle>
            <a:lvl1pPr>
              <a:defRPr/>
            </a:lvl1pPr>
          </a:lstStyle>
          <a:p>
            <a:fld id="{6F84BF7E-A462-4648-A1B4-98A2B6561CD6}" type="slidenum">
              <a:rPr lang="en-US" altLang="en-US"/>
              <a:pPr/>
              <a:t>‹#›</a:t>
            </a:fld>
            <a:endParaRPr lang="en-US" altLang="en-US"/>
          </a:p>
        </p:txBody>
      </p:sp>
    </p:spTree>
    <p:extLst>
      <p:ext uri="{BB962C8B-B14F-4D97-AF65-F5344CB8AC3E}">
        <p14:creationId xmlns:p14="http://schemas.microsoft.com/office/powerpoint/2010/main" val="228791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835F9D92-A4AA-4E41-9175-8E31C457BF27}" type="slidenum">
              <a:rPr lang="en-US" altLang="en-US" smtClean="0"/>
              <a:pPr/>
              <a:t>‹#›</a:t>
            </a:fld>
            <a:endParaRPr lang="en-US" altLang="en-US"/>
          </a:p>
        </p:txBody>
      </p:sp>
    </p:spTree>
    <p:extLst>
      <p:ext uri="{BB962C8B-B14F-4D97-AF65-F5344CB8AC3E}">
        <p14:creationId xmlns:p14="http://schemas.microsoft.com/office/powerpoint/2010/main" val="429861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67E4B1F9-546B-4FB4-AB64-0D431E9E9B2B}" type="slidenum">
              <a:rPr lang="en-US" altLang="en-US" smtClean="0"/>
              <a:pPr/>
              <a:t>‹#›</a:t>
            </a:fld>
            <a:endParaRPr lang="en-US" altLang="en-US"/>
          </a:p>
        </p:txBody>
      </p:sp>
    </p:spTree>
    <p:extLst>
      <p:ext uri="{BB962C8B-B14F-4D97-AF65-F5344CB8AC3E}">
        <p14:creationId xmlns:p14="http://schemas.microsoft.com/office/powerpoint/2010/main" val="3743902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49301AF9-596A-4B65-8C08-2CACC5E8B60E}" type="slidenum">
              <a:rPr lang="en-US" altLang="en-US" smtClean="0"/>
              <a:pPr/>
              <a:t>‹#›</a:t>
            </a:fld>
            <a:endParaRPr lang="en-US" altLang="en-US"/>
          </a:p>
        </p:txBody>
      </p:sp>
    </p:spTree>
    <p:extLst>
      <p:ext uri="{BB962C8B-B14F-4D97-AF65-F5344CB8AC3E}">
        <p14:creationId xmlns:p14="http://schemas.microsoft.com/office/powerpoint/2010/main" val="2249947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9971B16A-AC4C-4AE5-ADC5-B965338212DD}" type="slidenum">
              <a:rPr lang="en-US" altLang="en-US" smtClean="0"/>
              <a:pPr/>
              <a:t>‹#›</a:t>
            </a:fld>
            <a:endParaRPr lang="en-US" altLang="en-US"/>
          </a:p>
        </p:txBody>
      </p:sp>
    </p:spTree>
    <p:extLst>
      <p:ext uri="{BB962C8B-B14F-4D97-AF65-F5344CB8AC3E}">
        <p14:creationId xmlns:p14="http://schemas.microsoft.com/office/powerpoint/2010/main" val="1020955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B0219046-97C3-4442-A49C-3EF33D35B6F3}" type="slidenum">
              <a:rPr lang="en-US" altLang="en-US" smtClean="0"/>
              <a:pPr/>
              <a:t>‹#›</a:t>
            </a:fld>
            <a:endParaRPr lang="en-US" altLang="en-US"/>
          </a:p>
        </p:txBody>
      </p:sp>
    </p:spTree>
    <p:extLst>
      <p:ext uri="{BB962C8B-B14F-4D97-AF65-F5344CB8AC3E}">
        <p14:creationId xmlns:p14="http://schemas.microsoft.com/office/powerpoint/2010/main" val="2911664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78383025-DB66-4EB4-87C1-D1AF89175631}" type="slidenum">
              <a:rPr lang="en-US" altLang="en-US" smtClean="0"/>
              <a:pPr/>
              <a:t>‹#›</a:t>
            </a:fld>
            <a:endParaRPr lang="en-US" altLang="en-US"/>
          </a:p>
        </p:txBody>
      </p:sp>
    </p:spTree>
    <p:extLst>
      <p:ext uri="{BB962C8B-B14F-4D97-AF65-F5344CB8AC3E}">
        <p14:creationId xmlns:p14="http://schemas.microsoft.com/office/powerpoint/2010/main" val="28250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ED16C673-4848-41E3-B06A-D5D457FF9341}" type="slidenum">
              <a:rPr lang="en-US" altLang="en-US" smtClean="0"/>
              <a:pPr/>
              <a:t>‹#›</a:t>
            </a:fld>
            <a:endParaRPr lang="en-US" altLang="en-US"/>
          </a:p>
        </p:txBody>
      </p:sp>
    </p:spTree>
    <p:extLst>
      <p:ext uri="{BB962C8B-B14F-4D97-AF65-F5344CB8AC3E}">
        <p14:creationId xmlns:p14="http://schemas.microsoft.com/office/powerpoint/2010/main" val="167508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3.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5.png"/><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BFC91-716F-458E-993D-36EE01FBFCC0}" type="slidenum">
              <a:rPr lang="en-US" altLang="en-US" smtClean="0"/>
              <a:pPr/>
              <a:t>‹#›</a:t>
            </a:fld>
            <a:endParaRPr lang="en-US" altLang="en-US"/>
          </a:p>
        </p:txBody>
      </p:sp>
    </p:spTree>
    <p:extLst>
      <p:ext uri="{BB962C8B-B14F-4D97-AF65-F5344CB8AC3E}">
        <p14:creationId xmlns:p14="http://schemas.microsoft.com/office/powerpoint/2010/main" val="83700436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cstate="screen">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1" cstate="screen">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cstate="screen">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cstate="screen">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endParaRPr lang="en-US" alt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lt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FEBFC91-716F-458E-993D-36EE01FBFCC0}" type="slidenum">
              <a:rPr lang="en-US" altLang="en-US" smtClean="0"/>
              <a:pPr/>
              <a:t>‹#›</a:t>
            </a:fld>
            <a:endParaRPr lang="en-US" altLang="en-US"/>
          </a:p>
        </p:txBody>
      </p:sp>
    </p:spTree>
    <p:extLst>
      <p:ext uri="{BB962C8B-B14F-4D97-AF65-F5344CB8AC3E}">
        <p14:creationId xmlns:p14="http://schemas.microsoft.com/office/powerpoint/2010/main" val="667935299"/>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9.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18.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www.time.com/time/magazine/article/0,9171,1533448,00.html" TargetMode="Externa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hyperlink" Target="http://by112w.bay112.mail.live.com/mail/ReadMessageLight.aspx?Action=ScanAttachment&amp;AllowUnsafeContentOverride=False&amp;AttachmentIndex=1&amp;AttachmentDepth=1&amp;FolderID=00000000-0000-0000-0000-000000000001&amp;InboxSortAscending=False&amp;InboxSortBy=Date&amp;IsMessageSafe=True&amp;MessageCodePage=20127&amp;ReadMessageId=a9678748-8fcb-423e-b272-0ba245490931&amp;n=1388984743" TargetMode="External"/><Relationship Id="rId2" Type="http://schemas.openxmlformats.org/officeDocument/2006/relationships/image" Target="../media/image70.jpeg"/><Relationship Id="rId1" Type="http://schemas.openxmlformats.org/officeDocument/2006/relationships/slideLayout" Target="../slideLayouts/slideLayout17.xml"/><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rtwo/cartoons" TargetMode="External"/><Relationship Id="rId1" Type="http://schemas.openxmlformats.org/officeDocument/2006/relationships/slideLayout" Target="../slideLayouts/slideLayout17.xml"/><Relationship Id="rId4" Type="http://schemas.openxmlformats.org/officeDocument/2006/relationships/image" Target="http://k43.pbase.com/o6/33/376833/1/74726565.PgP5u2UI.ElephantintheRoom.jp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upload.wikimedia.org/wikipedia/commons/d/d6/Aids_in_africa_graph.gif" TargetMode="Externa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www.best-of-web.com/computer/clipart_food/is_candybar.gif" TargetMode="Externa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86.w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www.nationaudio.com/News/DailyNation/221199/News/News19.html" TargetMode="External"/><Relationship Id="rId1" Type="http://schemas.openxmlformats.org/officeDocument/2006/relationships/slideLayout" Target="../slideLayouts/slideLayout13.xml"/><Relationship Id="rId5" Type="http://schemas.openxmlformats.org/officeDocument/2006/relationships/image" Target="../media/image90.jpeg"/><Relationship Id="rId4" Type="http://schemas.openxmlformats.org/officeDocument/2006/relationships/hyperlink" Target="http://www.time.com/time/magazine/0,9263,7601020902,00.html"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image" Target="../media/image98.emf"/><Relationship Id="rId5" Type="http://schemas.openxmlformats.org/officeDocument/2006/relationships/oleObject" Target="../embeddings/oleObject3.bin"/><Relationship Id="rId4" Type="http://schemas.openxmlformats.org/officeDocument/2006/relationships/image" Target="../media/image97.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png"/><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image" Target="../media/image101.emf"/></Relationships>
</file>

<file path=ppt/slides/_rels/slide8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2" Type="http://schemas.openxmlformats.org/officeDocument/2006/relationships/image" Target="../media/image110.wmf"/><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111.wmf"/><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40" name="Picture 4">
            <a:extLst>
              <a:ext uri="{FF2B5EF4-FFF2-40B4-BE49-F238E27FC236}">
                <a16:creationId xmlns:a16="http://schemas.microsoft.com/office/drawing/2014/main" id="{8E176DF5-AC1C-4A76-8077-611F60EFFA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28600"/>
            <a:ext cx="310673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3541" name="Text Box 5">
            <a:extLst>
              <a:ext uri="{FF2B5EF4-FFF2-40B4-BE49-F238E27FC236}">
                <a16:creationId xmlns:a16="http://schemas.microsoft.com/office/drawing/2014/main" id="{05041BD0-7A40-4597-92BE-F2EF770A9663}"/>
              </a:ext>
            </a:extLst>
          </p:cNvPr>
          <p:cNvSpPr txBox="1">
            <a:spLocks noChangeArrowheads="1"/>
          </p:cNvSpPr>
          <p:nvPr/>
        </p:nvSpPr>
        <p:spPr bwMode="auto">
          <a:xfrm>
            <a:off x="4495800" y="4953000"/>
            <a:ext cx="2851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$15 and for 2 for only $30!</a:t>
            </a:r>
          </a:p>
          <a:p>
            <a:r>
              <a:rPr lang="en-US" altLang="en-US" dirty="0"/>
              <a:t>Signed copies get $1 off.</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AutoShape 2">
            <a:extLst>
              <a:ext uri="{FF2B5EF4-FFF2-40B4-BE49-F238E27FC236}">
                <a16:creationId xmlns:a16="http://schemas.microsoft.com/office/drawing/2014/main" id="{E4DCDAF5-ADC5-454B-8458-122D01C8961C}"/>
              </a:ext>
            </a:extLst>
          </p:cNvPr>
          <p:cNvSpPr>
            <a:spLocks noGrp="1" noChangeArrowheads="1"/>
          </p:cNvSpPr>
          <p:nvPr>
            <p:ph type="title"/>
          </p:nvPr>
        </p:nvSpPr>
        <p:spPr/>
        <p:txBody>
          <a:bodyPr/>
          <a:lstStyle/>
          <a:p>
            <a:r>
              <a:rPr lang="en-US" altLang="en-US"/>
              <a:t>Be Fruitful and Multiply</a:t>
            </a:r>
          </a:p>
        </p:txBody>
      </p:sp>
      <p:pic>
        <p:nvPicPr>
          <p:cNvPr id="74756" name="Picture 4">
            <a:extLst>
              <a:ext uri="{FF2B5EF4-FFF2-40B4-BE49-F238E27FC236}">
                <a16:creationId xmlns:a16="http://schemas.microsoft.com/office/drawing/2014/main" id="{250A7E30-92B1-4B6B-B45C-4859D666042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49105" y="1152983"/>
            <a:ext cx="4438606" cy="2971800"/>
          </a:xfrm>
          <a:noFill/>
          <a:ln/>
        </p:spPr>
      </p:pic>
      <p:pic>
        <p:nvPicPr>
          <p:cNvPr id="74757" name="Picture 5">
            <a:extLst>
              <a:ext uri="{FF2B5EF4-FFF2-40B4-BE49-F238E27FC236}">
                <a16:creationId xmlns:a16="http://schemas.microsoft.com/office/drawing/2014/main" id="{1B17FBE1-4387-4A4B-9C3B-AD1CD291E5B6}"/>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391891" y="954199"/>
            <a:ext cx="4744097" cy="3021218"/>
          </a:xfrm>
          <a:prstGeom prst="rect">
            <a:avLst/>
          </a:prstGeom>
          <a:noFill/>
          <a:extLst>
            <a:ext uri="{909E8E84-426E-40DD-AFC4-6F175D3DCCD1}">
              <a14:hiddenFill xmlns:a14="http://schemas.microsoft.com/office/drawing/2010/main">
                <a:solidFill>
                  <a:srgbClr val="00CC99"/>
                </a:solidFill>
              </a14:hiddenFill>
            </a:ext>
          </a:extLst>
        </p:spPr>
      </p:pic>
      <p:pic>
        <p:nvPicPr>
          <p:cNvPr id="74759" name="Picture 7">
            <a:extLst>
              <a:ext uri="{FF2B5EF4-FFF2-40B4-BE49-F238E27FC236}">
                <a16:creationId xmlns:a16="http://schemas.microsoft.com/office/drawing/2014/main" id="{8FB87E4B-B1D9-443C-BEDE-C230A313FFFF}"/>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133600" y="3937001"/>
            <a:ext cx="4420635" cy="2783114"/>
          </a:xfrm>
          <a:prstGeom prst="rect">
            <a:avLst/>
          </a:prstGeom>
          <a:noFill/>
          <a:extLst>
            <a:ext uri="{909E8E84-426E-40DD-AFC4-6F175D3DCCD1}">
              <a14:hiddenFill xmlns:a14="http://schemas.microsoft.com/office/drawing/2010/main">
                <a:solidFill>
                  <a:srgbClr val="FFFFFF"/>
                </a:solidFill>
              </a14:hiddenFill>
            </a:ext>
          </a:extLst>
        </p:spPr>
      </p:pic>
      <p:pic>
        <p:nvPicPr>
          <p:cNvPr id="74760" name="Picture 8">
            <a:extLst>
              <a:ext uri="{FF2B5EF4-FFF2-40B4-BE49-F238E27FC236}">
                <a16:creationId xmlns:a16="http://schemas.microsoft.com/office/drawing/2014/main" id="{62927067-5DA7-4898-BB4F-3D4B6C6F1C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1" y="3944937"/>
            <a:ext cx="4420636" cy="2675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AutoShape 2">
            <a:extLst>
              <a:ext uri="{FF2B5EF4-FFF2-40B4-BE49-F238E27FC236}">
                <a16:creationId xmlns:a16="http://schemas.microsoft.com/office/drawing/2014/main" id="{D9053D4F-93BD-408F-8E76-8ECFACAEA036}"/>
              </a:ext>
            </a:extLst>
          </p:cNvPr>
          <p:cNvSpPr>
            <a:spLocks noGrp="1" noChangeArrowheads="1"/>
          </p:cNvSpPr>
          <p:nvPr>
            <p:ph type="title"/>
          </p:nvPr>
        </p:nvSpPr>
        <p:spPr>
          <a:xfrm>
            <a:off x="2209800" y="228600"/>
            <a:ext cx="7772400" cy="1143000"/>
          </a:xfrm>
        </p:spPr>
        <p:txBody>
          <a:bodyPr/>
          <a:lstStyle/>
          <a:p>
            <a:r>
              <a:rPr lang="en-US" altLang="en-US"/>
              <a:t>A Big Move!</a:t>
            </a:r>
          </a:p>
        </p:txBody>
      </p:sp>
      <p:sp>
        <p:nvSpPr>
          <p:cNvPr id="148483" name="Rectangle 3">
            <a:extLst>
              <a:ext uri="{FF2B5EF4-FFF2-40B4-BE49-F238E27FC236}">
                <a16:creationId xmlns:a16="http://schemas.microsoft.com/office/drawing/2014/main" id="{EDD83C01-E9E1-43A5-8B15-69279D97B01D}"/>
              </a:ext>
            </a:extLst>
          </p:cNvPr>
          <p:cNvSpPr>
            <a:spLocks noGrp="1" noChangeArrowheads="1"/>
          </p:cNvSpPr>
          <p:nvPr>
            <p:ph type="body" sz="half" idx="1"/>
          </p:nvPr>
        </p:nvSpPr>
        <p:spPr>
          <a:xfrm>
            <a:off x="1676400" y="2338387"/>
            <a:ext cx="5562600" cy="990600"/>
          </a:xfrm>
        </p:spPr>
        <p:txBody>
          <a:bodyPr/>
          <a:lstStyle/>
          <a:p>
            <a:pPr marL="0" indent="0">
              <a:buNone/>
            </a:pPr>
            <a:r>
              <a:rPr lang="en-US" altLang="en-US" sz="2400" dirty="0"/>
              <a:t>1989 Philadelphia to </a:t>
            </a:r>
            <a:r>
              <a:rPr lang="en-US" altLang="en-US" sz="2400" dirty="0" err="1"/>
              <a:t>Bomet</a:t>
            </a:r>
            <a:r>
              <a:rPr lang="en-US" altLang="en-US" sz="2400" dirty="0"/>
              <a:t>, Kenya </a:t>
            </a:r>
          </a:p>
          <a:p>
            <a:endParaRPr lang="en-US" altLang="en-US" sz="2400" dirty="0"/>
          </a:p>
          <a:p>
            <a:pPr>
              <a:buFont typeface="Wingdings" panose="05000000000000000000" pitchFamily="2" charset="2"/>
              <a:buNone/>
            </a:pPr>
            <a:endParaRPr lang="en-US" altLang="en-US" sz="2400" dirty="0"/>
          </a:p>
        </p:txBody>
      </p:sp>
      <p:pic>
        <p:nvPicPr>
          <p:cNvPr id="148485" name="Picture 5">
            <a:extLst>
              <a:ext uri="{FF2B5EF4-FFF2-40B4-BE49-F238E27FC236}">
                <a16:creationId xmlns:a16="http://schemas.microsoft.com/office/drawing/2014/main" id="{11B37829-DE35-4724-9998-A1532EC722B2}"/>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162801" y="685800"/>
            <a:ext cx="237172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48487" name="Picture 7">
            <a:extLst>
              <a:ext uri="{FF2B5EF4-FFF2-40B4-BE49-F238E27FC236}">
                <a16:creationId xmlns:a16="http://schemas.microsoft.com/office/drawing/2014/main" id="{DD049E4C-9E88-464A-BBC0-502511F7F830}"/>
              </a:ext>
            </a:extLst>
          </p:cNvPr>
          <p:cNvPicPr>
            <a:picLocks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30241" y="3328987"/>
            <a:ext cx="4876800" cy="312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490" name="Picture 10">
            <a:extLst>
              <a:ext uri="{FF2B5EF4-FFF2-40B4-BE49-F238E27FC236}">
                <a16:creationId xmlns:a16="http://schemas.microsoft.com/office/drawing/2014/main" id="{36AEC08E-6446-4E38-BE9D-1FF46F0EE1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6841" y="3200400"/>
            <a:ext cx="4343400" cy="3257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AutoShape 2">
            <a:extLst>
              <a:ext uri="{FF2B5EF4-FFF2-40B4-BE49-F238E27FC236}">
                <a16:creationId xmlns:a16="http://schemas.microsoft.com/office/drawing/2014/main" id="{B93DD9B5-B844-4631-9164-48B6BCB322C6}"/>
              </a:ext>
            </a:extLst>
          </p:cNvPr>
          <p:cNvSpPr>
            <a:spLocks noGrp="1" noChangeArrowheads="1"/>
          </p:cNvSpPr>
          <p:nvPr>
            <p:ph type="title"/>
          </p:nvPr>
        </p:nvSpPr>
        <p:spPr/>
        <p:txBody>
          <a:bodyPr/>
          <a:lstStyle/>
          <a:p>
            <a:r>
              <a:rPr lang="en-US" altLang="en-US" sz="3200"/>
              <a:t>“Green Acres is the place to be?!?”</a:t>
            </a:r>
          </a:p>
        </p:txBody>
      </p:sp>
      <p:sp>
        <p:nvSpPr>
          <p:cNvPr id="129030" name="Rectangle 6">
            <a:extLst>
              <a:ext uri="{FF2B5EF4-FFF2-40B4-BE49-F238E27FC236}">
                <a16:creationId xmlns:a16="http://schemas.microsoft.com/office/drawing/2014/main" id="{6FC7C08A-F09D-4018-A5CA-11D951566EE9}"/>
              </a:ext>
            </a:extLst>
          </p:cNvPr>
          <p:cNvSpPr>
            <a:spLocks noChangeArrowheads="1"/>
          </p:cNvSpPr>
          <p:nvPr/>
        </p:nvSpPr>
        <p:spPr bwMode="auto">
          <a:xfrm>
            <a:off x="2209800" y="5638801"/>
            <a:ext cx="4660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1"/>
              </a:buClr>
              <a:buSzPct val="75000"/>
            </a:pPr>
            <a:r>
              <a:rPr lang="en-US" altLang="en-US" dirty="0"/>
              <a:t>Despite advice from the old sage Minnie A.</a:t>
            </a:r>
          </a:p>
        </p:txBody>
      </p:sp>
      <p:pic>
        <p:nvPicPr>
          <p:cNvPr id="129031" name="Picture 7">
            <a:extLst>
              <a:ext uri="{FF2B5EF4-FFF2-40B4-BE49-F238E27FC236}">
                <a16:creationId xmlns:a16="http://schemas.microsoft.com/office/drawing/2014/main" id="{21E3AABA-701E-4840-BE76-11E0CD2BEB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848" y="1757083"/>
            <a:ext cx="4820952" cy="3021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033" name="Picture 9">
            <a:extLst>
              <a:ext uri="{FF2B5EF4-FFF2-40B4-BE49-F238E27FC236}">
                <a16:creationId xmlns:a16="http://schemas.microsoft.com/office/drawing/2014/main" id="{1F06B99A-EC85-47ED-B153-CF59E194D0E9}"/>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15200" y="3200400"/>
            <a:ext cx="4343400" cy="3257550"/>
          </a:xfrm>
          <a:prstGeom prst="rect">
            <a:avLst/>
          </a:prstGeom>
          <a:noFill/>
          <a:extLst>
            <a:ext uri="{909E8E84-426E-40DD-AFC4-6F175D3DCCD1}">
              <a14:hiddenFill xmlns:a14="http://schemas.microsoft.com/office/drawing/2010/main">
                <a:solidFill>
                  <a:srgbClr val="FFFFFF"/>
                </a:solidFill>
              </a14:hiddenFill>
            </a:ext>
          </a:extLst>
        </p:spPr>
      </p:pic>
      <p:sp>
        <p:nvSpPr>
          <p:cNvPr id="129034" name="Music">
            <a:extLst>
              <a:ext uri="{FF2B5EF4-FFF2-40B4-BE49-F238E27FC236}">
                <a16:creationId xmlns:a16="http://schemas.microsoft.com/office/drawing/2014/main" id="{1F3D2D59-A368-4FE1-8B5C-0EC3BE86E307}"/>
              </a:ext>
            </a:extLst>
          </p:cNvPr>
          <p:cNvSpPr>
            <a:spLocks noEditPoints="1" noChangeArrowheads="1"/>
          </p:cNvSpPr>
          <p:nvPr/>
        </p:nvSpPr>
        <p:spPr bwMode="auto">
          <a:xfrm>
            <a:off x="9220200" y="1066800"/>
            <a:ext cx="762000" cy="381000"/>
          </a:xfrm>
          <a:custGeom>
            <a:avLst/>
            <a:gdLst>
              <a:gd name="T0" fmla="*/ 7352 w 21600"/>
              <a:gd name="T1" fmla="*/ 46 h 21600"/>
              <a:gd name="T2" fmla="*/ 7373 w 21600"/>
              <a:gd name="T3" fmla="*/ 9900 h 21600"/>
              <a:gd name="T4" fmla="*/ 21683 w 21600"/>
              <a:gd name="T5" fmla="*/ 10061 h 21600"/>
              <a:gd name="T6" fmla="*/ 7352 w 21600"/>
              <a:gd name="T7" fmla="*/ 46 h 21600"/>
              <a:gd name="T8" fmla="*/ 21600 w 21600"/>
              <a:gd name="T9" fmla="*/ 0 h 21600"/>
              <a:gd name="T10" fmla="*/ 7975 w 21600"/>
              <a:gd name="T11" fmla="*/ 923 h 21600"/>
              <a:gd name="T12" fmla="*/ 20935 w 21600"/>
              <a:gd name="T13" fmla="*/ 5354 h 21600"/>
            </a:gdLst>
            <a:ahLst/>
            <a:cxnLst>
              <a:cxn ang="0">
                <a:pos x="T0" y="T1"/>
              </a:cxn>
              <a:cxn ang="0">
                <a:pos x="T2" y="T3"/>
              </a:cxn>
              <a:cxn ang="0">
                <a:pos x="T4" y="T5"/>
              </a:cxn>
              <a:cxn ang="0">
                <a:pos x="T6" y="T7"/>
              </a:cxn>
              <a:cxn ang="0">
                <a:pos x="T8" y="T9"/>
              </a:cxn>
            </a:cxnLst>
            <a:rect l="T10" t="T11" r="T12" b="T13"/>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339966"/>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29035" name="Music">
            <a:extLst>
              <a:ext uri="{FF2B5EF4-FFF2-40B4-BE49-F238E27FC236}">
                <a16:creationId xmlns:a16="http://schemas.microsoft.com/office/drawing/2014/main" id="{90507415-B3E8-4EB7-ABC9-BA0EAB48A2AA}"/>
              </a:ext>
            </a:extLst>
          </p:cNvPr>
          <p:cNvSpPr>
            <a:spLocks noEditPoints="1" noChangeArrowheads="1"/>
          </p:cNvSpPr>
          <p:nvPr/>
        </p:nvSpPr>
        <p:spPr bwMode="auto">
          <a:xfrm>
            <a:off x="2362200" y="914400"/>
            <a:ext cx="762000" cy="381000"/>
          </a:xfrm>
          <a:custGeom>
            <a:avLst/>
            <a:gdLst>
              <a:gd name="T0" fmla="*/ 7352 w 21600"/>
              <a:gd name="T1" fmla="*/ 46 h 21600"/>
              <a:gd name="T2" fmla="*/ 7373 w 21600"/>
              <a:gd name="T3" fmla="*/ 9900 h 21600"/>
              <a:gd name="T4" fmla="*/ 21683 w 21600"/>
              <a:gd name="T5" fmla="*/ 10061 h 21600"/>
              <a:gd name="T6" fmla="*/ 7352 w 21600"/>
              <a:gd name="T7" fmla="*/ 46 h 21600"/>
              <a:gd name="T8" fmla="*/ 21600 w 21600"/>
              <a:gd name="T9" fmla="*/ 0 h 21600"/>
              <a:gd name="T10" fmla="*/ 7975 w 21600"/>
              <a:gd name="T11" fmla="*/ 923 h 21600"/>
              <a:gd name="T12" fmla="*/ 20935 w 21600"/>
              <a:gd name="T13" fmla="*/ 5354 h 21600"/>
            </a:gdLst>
            <a:ahLst/>
            <a:cxnLst>
              <a:cxn ang="0">
                <a:pos x="T0" y="T1"/>
              </a:cxn>
              <a:cxn ang="0">
                <a:pos x="T2" y="T3"/>
              </a:cxn>
              <a:cxn ang="0">
                <a:pos x="T4" y="T5"/>
              </a:cxn>
              <a:cxn ang="0">
                <a:pos x="T6" y="T7"/>
              </a:cxn>
              <a:cxn ang="0">
                <a:pos x="T8" y="T9"/>
              </a:cxn>
            </a:cxnLst>
            <a:rect l="T10" t="T11" r="T12" b="T13"/>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339966"/>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4" name="AutoShape 4">
            <a:extLst>
              <a:ext uri="{FF2B5EF4-FFF2-40B4-BE49-F238E27FC236}">
                <a16:creationId xmlns:a16="http://schemas.microsoft.com/office/drawing/2014/main" id="{987B7080-9AB4-4709-A230-2F897DA49B62}"/>
              </a:ext>
            </a:extLst>
          </p:cNvPr>
          <p:cNvSpPr>
            <a:spLocks noGrp="1" noChangeArrowheads="1"/>
          </p:cNvSpPr>
          <p:nvPr>
            <p:ph type="title"/>
          </p:nvPr>
        </p:nvSpPr>
        <p:spPr/>
        <p:txBody>
          <a:bodyPr/>
          <a:lstStyle/>
          <a:p>
            <a:r>
              <a:rPr lang="en-US" altLang="en-US" sz="3200"/>
              <a:t>Surgery and medicine in the tropics</a:t>
            </a:r>
          </a:p>
        </p:txBody>
      </p:sp>
      <p:pic>
        <p:nvPicPr>
          <p:cNvPr id="158725" name="Picture 5">
            <a:extLst>
              <a:ext uri="{FF2B5EF4-FFF2-40B4-BE49-F238E27FC236}">
                <a16:creationId xmlns:a16="http://schemas.microsoft.com/office/drawing/2014/main" id="{931D39E7-19A4-4FE7-BA1E-1D92D77D504D}"/>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715001" y="1712846"/>
            <a:ext cx="4538664" cy="3324292"/>
          </a:xfrm>
          <a:prstGeom prst="rect">
            <a:avLst/>
          </a:prstGeom>
          <a:noFill/>
          <a:extLst>
            <a:ext uri="{909E8E84-426E-40DD-AFC4-6F175D3DCCD1}">
              <a14:hiddenFill xmlns:a14="http://schemas.microsoft.com/office/drawing/2010/main">
                <a:solidFill>
                  <a:srgbClr val="FFFFFF"/>
                </a:solidFill>
              </a14:hiddenFill>
            </a:ext>
          </a:extLst>
        </p:spPr>
      </p:pic>
      <p:pic>
        <p:nvPicPr>
          <p:cNvPr id="158726" name="Picture 6">
            <a:extLst>
              <a:ext uri="{FF2B5EF4-FFF2-40B4-BE49-F238E27FC236}">
                <a16:creationId xmlns:a16="http://schemas.microsoft.com/office/drawing/2014/main" id="{3AAE5609-F1FE-4D92-B7FA-EA7C4C6D0CFF}"/>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76400" y="1740057"/>
            <a:ext cx="4038600" cy="3084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8727" name="Text Box 7">
            <a:extLst>
              <a:ext uri="{FF2B5EF4-FFF2-40B4-BE49-F238E27FC236}">
                <a16:creationId xmlns:a16="http://schemas.microsoft.com/office/drawing/2014/main" id="{4F88AB05-5652-4A2A-A1F9-95312782ED6C}"/>
              </a:ext>
            </a:extLst>
          </p:cNvPr>
          <p:cNvSpPr txBox="1">
            <a:spLocks noChangeArrowheads="1"/>
          </p:cNvSpPr>
          <p:nvPr/>
        </p:nvSpPr>
        <p:spPr bwMode="auto">
          <a:xfrm>
            <a:off x="6934200" y="5029201"/>
            <a:ext cx="254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Surgery in small towns!</a:t>
            </a:r>
          </a:p>
        </p:txBody>
      </p:sp>
      <p:sp>
        <p:nvSpPr>
          <p:cNvPr id="158728" name="Text Box 8">
            <a:extLst>
              <a:ext uri="{FF2B5EF4-FFF2-40B4-BE49-F238E27FC236}">
                <a16:creationId xmlns:a16="http://schemas.microsoft.com/office/drawing/2014/main" id="{A3237DD5-83CA-46AD-BC6D-360992422267}"/>
              </a:ext>
            </a:extLst>
          </p:cNvPr>
          <p:cNvSpPr txBox="1">
            <a:spLocks noChangeArrowheads="1"/>
          </p:cNvSpPr>
          <p:nvPr/>
        </p:nvSpPr>
        <p:spPr bwMode="auto">
          <a:xfrm>
            <a:off x="1781303" y="4853781"/>
            <a:ext cx="347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Immunizations in the city slums.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AutoShape 2">
            <a:extLst>
              <a:ext uri="{FF2B5EF4-FFF2-40B4-BE49-F238E27FC236}">
                <a16:creationId xmlns:a16="http://schemas.microsoft.com/office/drawing/2014/main" id="{A7976A41-F71B-48CE-9E1C-9A86EE7F47AA}"/>
              </a:ext>
            </a:extLst>
          </p:cNvPr>
          <p:cNvSpPr>
            <a:spLocks noGrp="1" noChangeArrowheads="1"/>
          </p:cNvSpPr>
          <p:nvPr>
            <p:ph type="title"/>
          </p:nvPr>
        </p:nvSpPr>
        <p:spPr/>
        <p:txBody>
          <a:bodyPr/>
          <a:lstStyle/>
          <a:p>
            <a:r>
              <a:rPr lang="en-US" altLang="en-US" sz="3200"/>
              <a:t>We saw children in pain, communities without food and water.</a:t>
            </a:r>
          </a:p>
        </p:txBody>
      </p:sp>
      <p:pic>
        <p:nvPicPr>
          <p:cNvPr id="131075" name="Picture 3">
            <a:extLst>
              <a:ext uri="{FF2B5EF4-FFF2-40B4-BE49-F238E27FC236}">
                <a16:creationId xmlns:a16="http://schemas.microsoft.com/office/drawing/2014/main" id="{48405E50-B1DA-40B7-B634-E75A041B0588}"/>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172200" y="2743200"/>
            <a:ext cx="3962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1076" name="Text Box 4">
            <a:extLst>
              <a:ext uri="{FF2B5EF4-FFF2-40B4-BE49-F238E27FC236}">
                <a16:creationId xmlns:a16="http://schemas.microsoft.com/office/drawing/2014/main" id="{37A721B7-842A-4C47-9159-45EFB8B63DB0}"/>
              </a:ext>
            </a:extLst>
          </p:cNvPr>
          <p:cNvSpPr txBox="1">
            <a:spLocks noChangeArrowheads="1"/>
          </p:cNvSpPr>
          <p:nvPr/>
        </p:nvSpPr>
        <p:spPr bwMode="auto">
          <a:xfrm>
            <a:off x="2286000" y="2590800"/>
            <a:ext cx="3562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God is not happy, children cry…, </a:t>
            </a:r>
          </a:p>
          <a:p>
            <a:r>
              <a:rPr lang="en-US" altLang="en-US"/>
              <a:t>and all creation moans</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a:extLst>
              <a:ext uri="{FF2B5EF4-FFF2-40B4-BE49-F238E27FC236}">
                <a16:creationId xmlns:a16="http://schemas.microsoft.com/office/drawing/2014/main" id="{5CFCC85F-70FA-4645-B7EB-D2D382C9AE8E}"/>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510463" y="2590800"/>
            <a:ext cx="22479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955" name="AutoShape 3">
            <a:extLst>
              <a:ext uri="{FF2B5EF4-FFF2-40B4-BE49-F238E27FC236}">
                <a16:creationId xmlns:a16="http://schemas.microsoft.com/office/drawing/2014/main" id="{60BE1F67-C2C5-4682-8619-71C2953AADE4}"/>
              </a:ext>
            </a:extLst>
          </p:cNvPr>
          <p:cNvSpPr>
            <a:spLocks noGrp="1" noChangeArrowheads="1"/>
          </p:cNvSpPr>
          <p:nvPr>
            <p:ph type="title"/>
          </p:nvPr>
        </p:nvSpPr>
        <p:spPr/>
        <p:txBody>
          <a:bodyPr/>
          <a:lstStyle/>
          <a:p>
            <a:r>
              <a:rPr lang="en-US" altLang="en-US" sz="3200"/>
              <a:t>We provided for some of the tens of thousands of orphans (mostly from HIV AIDS).</a:t>
            </a:r>
          </a:p>
        </p:txBody>
      </p:sp>
      <p:pic>
        <p:nvPicPr>
          <p:cNvPr id="125956" name="Picture 4">
            <a:extLst>
              <a:ext uri="{FF2B5EF4-FFF2-40B4-BE49-F238E27FC236}">
                <a16:creationId xmlns:a16="http://schemas.microsoft.com/office/drawing/2014/main" id="{7DDA3623-2137-41C1-8ECD-A4CAD760FC6A}"/>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90800" y="2514600"/>
            <a:ext cx="44958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Text Box 5">
            <a:extLst>
              <a:ext uri="{FF2B5EF4-FFF2-40B4-BE49-F238E27FC236}">
                <a16:creationId xmlns:a16="http://schemas.microsoft.com/office/drawing/2014/main" id="{39631D2B-F9A6-4CE5-985D-5662E514BEA5}"/>
              </a:ext>
            </a:extLst>
          </p:cNvPr>
          <p:cNvSpPr txBox="1">
            <a:spLocks noChangeArrowheads="1"/>
          </p:cNvSpPr>
          <p:nvPr/>
        </p:nvSpPr>
        <p:spPr bwMode="auto">
          <a:xfrm>
            <a:off x="2879725" y="5675313"/>
            <a:ext cx="7016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There are at least 1.6-1.8 million orphans in Kenya and 20 million in</a:t>
            </a:r>
          </a:p>
          <a:p>
            <a:r>
              <a:rPr lang="en-US" altLang="en-US"/>
              <a:t>Sub-Saharan Africa, mostly from AIDS.</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a:extLst>
              <a:ext uri="{FF2B5EF4-FFF2-40B4-BE49-F238E27FC236}">
                <a16:creationId xmlns:a16="http://schemas.microsoft.com/office/drawing/2014/main" id="{C8208960-E6EF-4AF4-B4ED-23AF3EC1379D}"/>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239000" y="2438400"/>
            <a:ext cx="1855788"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6979" name="AutoShape 3">
            <a:extLst>
              <a:ext uri="{FF2B5EF4-FFF2-40B4-BE49-F238E27FC236}">
                <a16:creationId xmlns:a16="http://schemas.microsoft.com/office/drawing/2014/main" id="{72A4DC43-03F2-47AD-8EE8-578BBB08029C}"/>
              </a:ext>
            </a:extLst>
          </p:cNvPr>
          <p:cNvSpPr>
            <a:spLocks noGrp="1" noChangeArrowheads="1"/>
          </p:cNvSpPr>
          <p:nvPr>
            <p:ph type="title"/>
          </p:nvPr>
        </p:nvSpPr>
        <p:spPr/>
        <p:txBody>
          <a:bodyPr/>
          <a:lstStyle/>
          <a:p>
            <a:r>
              <a:rPr lang="en-US" altLang="en-US" sz="3200"/>
              <a:t>We started training Kenyan physicians in Kenya.</a:t>
            </a:r>
          </a:p>
        </p:txBody>
      </p:sp>
      <p:pic>
        <p:nvPicPr>
          <p:cNvPr id="126981" name="Picture 5">
            <a:extLst>
              <a:ext uri="{FF2B5EF4-FFF2-40B4-BE49-F238E27FC236}">
                <a16:creationId xmlns:a16="http://schemas.microsoft.com/office/drawing/2014/main" id="{12D67143-6A0D-49F6-B6EB-B2C438767A5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14600" y="1257300"/>
            <a:ext cx="4648200"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6982" name="Text Box 6">
            <a:extLst>
              <a:ext uri="{FF2B5EF4-FFF2-40B4-BE49-F238E27FC236}">
                <a16:creationId xmlns:a16="http://schemas.microsoft.com/office/drawing/2014/main" id="{C53CD5E0-756B-4E36-867B-2F3F160B4E36}"/>
              </a:ext>
            </a:extLst>
          </p:cNvPr>
          <p:cNvSpPr txBox="1">
            <a:spLocks noChangeArrowheads="1"/>
          </p:cNvSpPr>
          <p:nvPr/>
        </p:nvSpPr>
        <p:spPr bwMode="auto">
          <a:xfrm>
            <a:off x="2743200" y="4876800"/>
            <a:ext cx="7270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There are a total of 5,000 physicians (1 to every 70,000 people versus</a:t>
            </a:r>
          </a:p>
          <a:p>
            <a:r>
              <a:rPr lang="en-US" altLang="en-US"/>
              <a:t>1 to 450 people in the US).</a:t>
            </a:r>
          </a:p>
        </p:txBody>
      </p:sp>
      <p:sp>
        <p:nvSpPr>
          <p:cNvPr id="126984" name="Text Box 8">
            <a:extLst>
              <a:ext uri="{FF2B5EF4-FFF2-40B4-BE49-F238E27FC236}">
                <a16:creationId xmlns:a16="http://schemas.microsoft.com/office/drawing/2014/main" id="{C88A82E7-C165-42BE-A1C7-E420A77ED72A}"/>
              </a:ext>
            </a:extLst>
          </p:cNvPr>
          <p:cNvSpPr txBox="1">
            <a:spLocks noChangeArrowheads="1"/>
          </p:cNvSpPr>
          <p:nvPr/>
        </p:nvSpPr>
        <p:spPr bwMode="auto">
          <a:xfrm>
            <a:off x="2438400" y="5715000"/>
            <a:ext cx="8045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effectLst>
                  <a:outerShdw blurRad="38100" dist="38100" dir="2700000" algn="tl">
                    <a:srgbClr val="C0C0C0"/>
                  </a:outerShdw>
                </a:effectLst>
              </a:rPr>
              <a:t>Africa today has the lowest ratio of health and education personnel </a:t>
            </a:r>
          </a:p>
          <a:p>
            <a:r>
              <a:rPr lang="en-US" altLang="en-US">
                <a:effectLst>
                  <a:outerShdw blurRad="38100" dist="38100" dir="2700000" algn="tl">
                    <a:srgbClr val="C0C0C0"/>
                  </a:outerShdw>
                </a:effectLst>
              </a:rPr>
              <a:t>to population in the world. </a:t>
            </a:r>
            <a:r>
              <a:rPr lang="en-US" altLang="en-US" b="1">
                <a:effectLst>
                  <a:outerShdw blurRad="38100" dist="38100" dir="2700000" algn="tl">
                    <a:srgbClr val="C0C0C0"/>
                  </a:outerShdw>
                </a:effectLst>
              </a:rPr>
              <a:t>(World Development Report, 1993, World Bank.)</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a:extLst>
              <a:ext uri="{FF2B5EF4-FFF2-40B4-BE49-F238E27FC236}">
                <a16:creationId xmlns:a16="http://schemas.microsoft.com/office/drawing/2014/main" id="{B974D9C5-CCB5-4D88-AB27-DC12B6A8830B}"/>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010401" y="2667000"/>
            <a:ext cx="266382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003" name="AutoShape 3">
            <a:extLst>
              <a:ext uri="{FF2B5EF4-FFF2-40B4-BE49-F238E27FC236}">
                <a16:creationId xmlns:a16="http://schemas.microsoft.com/office/drawing/2014/main" id="{07C67C38-FDF4-44CF-B848-00D3DFD07EA8}"/>
              </a:ext>
            </a:extLst>
          </p:cNvPr>
          <p:cNvSpPr>
            <a:spLocks noGrp="1" noChangeArrowheads="1"/>
          </p:cNvSpPr>
          <p:nvPr>
            <p:ph type="title"/>
          </p:nvPr>
        </p:nvSpPr>
        <p:spPr/>
        <p:txBody>
          <a:bodyPr/>
          <a:lstStyle/>
          <a:p>
            <a:r>
              <a:rPr lang="en-US" altLang="en-US" sz="3200"/>
              <a:t>Giving children another option than orphanages or sleeping on streets.</a:t>
            </a:r>
          </a:p>
        </p:txBody>
      </p:sp>
      <p:pic>
        <p:nvPicPr>
          <p:cNvPr id="128005" name="Picture 5">
            <a:extLst>
              <a:ext uri="{FF2B5EF4-FFF2-40B4-BE49-F238E27FC236}">
                <a16:creationId xmlns:a16="http://schemas.microsoft.com/office/drawing/2014/main" id="{25B0A79A-51FE-4A4F-AB53-4BA357005B4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45123" y="1854200"/>
            <a:ext cx="6084277" cy="439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a:extLst>
              <a:ext uri="{FF2B5EF4-FFF2-40B4-BE49-F238E27FC236}">
                <a16:creationId xmlns:a16="http://schemas.microsoft.com/office/drawing/2014/main" id="{A818F3FF-4B2C-4FEA-8898-6B20B82C3215}"/>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65518" y="1752599"/>
            <a:ext cx="5225682" cy="3252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8419" name="AutoShape 3">
            <a:extLst>
              <a:ext uri="{FF2B5EF4-FFF2-40B4-BE49-F238E27FC236}">
                <a16:creationId xmlns:a16="http://schemas.microsoft.com/office/drawing/2014/main" id="{2033DBFD-5627-4F79-940F-6707010BFC36}"/>
              </a:ext>
            </a:extLst>
          </p:cNvPr>
          <p:cNvSpPr>
            <a:spLocks noGrp="1" noChangeArrowheads="1"/>
          </p:cNvSpPr>
          <p:nvPr>
            <p:ph type="title"/>
          </p:nvPr>
        </p:nvSpPr>
        <p:spPr/>
        <p:txBody>
          <a:bodyPr/>
          <a:lstStyle/>
          <a:p>
            <a:r>
              <a:rPr lang="en-US" altLang="en-US" dirty="0"/>
              <a:t>We saw barren lands so…</a:t>
            </a:r>
          </a:p>
        </p:txBody>
      </p:sp>
      <p:pic>
        <p:nvPicPr>
          <p:cNvPr id="188420" name="Picture 4">
            <a:extLst>
              <a:ext uri="{FF2B5EF4-FFF2-40B4-BE49-F238E27FC236}">
                <a16:creationId xmlns:a16="http://schemas.microsoft.com/office/drawing/2014/main" id="{18AB6267-F110-4566-929B-91116EED856D}"/>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72200" y="2667001"/>
            <a:ext cx="5411720" cy="3698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AutoShape 2">
            <a:extLst>
              <a:ext uri="{FF2B5EF4-FFF2-40B4-BE49-F238E27FC236}">
                <a16:creationId xmlns:a16="http://schemas.microsoft.com/office/drawing/2014/main" id="{38808154-A69A-4F53-94A3-CBC3E7BCF74B}"/>
              </a:ext>
            </a:extLst>
          </p:cNvPr>
          <p:cNvSpPr>
            <a:spLocks noGrp="1" noChangeArrowheads="1"/>
          </p:cNvSpPr>
          <p:nvPr>
            <p:ph type="title"/>
          </p:nvPr>
        </p:nvSpPr>
        <p:spPr/>
        <p:txBody>
          <a:bodyPr/>
          <a:lstStyle/>
          <a:p>
            <a:r>
              <a:rPr lang="en-US" altLang="en-US" sz="3200" dirty="0"/>
              <a:t>we became farmers…put in pumps,</a:t>
            </a:r>
          </a:p>
        </p:txBody>
      </p:sp>
      <p:pic>
        <p:nvPicPr>
          <p:cNvPr id="189443" name="Picture 3">
            <a:extLst>
              <a:ext uri="{FF2B5EF4-FFF2-40B4-BE49-F238E27FC236}">
                <a16:creationId xmlns:a16="http://schemas.microsoft.com/office/drawing/2014/main" id="{A75FAE09-D995-4DB2-B377-D7138AEB34EA}"/>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096000" y="2362200"/>
            <a:ext cx="5081264" cy="381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44" name="Picture 4">
            <a:extLst>
              <a:ext uri="{FF2B5EF4-FFF2-40B4-BE49-F238E27FC236}">
                <a16:creationId xmlns:a16="http://schemas.microsoft.com/office/drawing/2014/main" id="{EEDB32FF-BE54-4ACE-A786-3E633CC062BB}"/>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35814" y="1277124"/>
            <a:ext cx="4802986" cy="359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AutoShape 2">
            <a:extLst>
              <a:ext uri="{FF2B5EF4-FFF2-40B4-BE49-F238E27FC236}">
                <a16:creationId xmlns:a16="http://schemas.microsoft.com/office/drawing/2014/main" id="{ED9AEC05-1A0B-4C3D-A253-C9CDA8F4C8ED}"/>
              </a:ext>
            </a:extLst>
          </p:cNvPr>
          <p:cNvSpPr>
            <a:spLocks noGrp="1" noChangeArrowheads="1"/>
          </p:cNvSpPr>
          <p:nvPr>
            <p:ph type="title"/>
          </p:nvPr>
        </p:nvSpPr>
        <p:spPr/>
        <p:txBody>
          <a:bodyPr/>
          <a:lstStyle/>
          <a:p>
            <a:r>
              <a:rPr lang="en-US" altLang="en-US"/>
              <a:t>Thanks CIU</a:t>
            </a:r>
          </a:p>
        </p:txBody>
      </p:sp>
      <p:sp>
        <p:nvSpPr>
          <p:cNvPr id="196611" name="Rectangle 3">
            <a:extLst>
              <a:ext uri="{FF2B5EF4-FFF2-40B4-BE49-F238E27FC236}">
                <a16:creationId xmlns:a16="http://schemas.microsoft.com/office/drawing/2014/main" id="{CA02382A-5136-4B63-8677-6F8CB4A6C8FA}"/>
              </a:ext>
            </a:extLst>
          </p:cNvPr>
          <p:cNvSpPr>
            <a:spLocks noGrp="1" noChangeArrowheads="1"/>
          </p:cNvSpPr>
          <p:nvPr>
            <p:ph idx="1"/>
          </p:nvPr>
        </p:nvSpPr>
        <p:spPr/>
        <p:txBody>
          <a:bodyPr/>
          <a:lstStyle/>
          <a:p>
            <a:r>
              <a:rPr lang="en-US" altLang="en-US"/>
              <a:t>Margo Williams</a:t>
            </a:r>
          </a:p>
          <a:p>
            <a:r>
              <a:rPr lang="en-US" altLang="en-US"/>
              <a:t>David Chasin</a:t>
            </a:r>
          </a:p>
          <a:p>
            <a:r>
              <a:rPr lang="en-US" altLang="en-US"/>
              <a:t>All the others whom I don’t know by name, or probably just forgot their names, forgive me for that.</a:t>
            </a:r>
          </a:p>
          <a:p>
            <a:endParaRPr lang="en-US"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a:extLst>
              <a:ext uri="{FF2B5EF4-FFF2-40B4-BE49-F238E27FC236}">
                <a16:creationId xmlns:a16="http://schemas.microsoft.com/office/drawing/2014/main" id="{E1D5AC42-5BB9-4052-8860-617B79FCC4DB}"/>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886200" y="1600200"/>
            <a:ext cx="6578600"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2515" name="AutoShape 3">
            <a:extLst>
              <a:ext uri="{FF2B5EF4-FFF2-40B4-BE49-F238E27FC236}">
                <a16:creationId xmlns:a16="http://schemas.microsoft.com/office/drawing/2014/main" id="{ECAA8792-4094-4F21-8F5A-775621829853}"/>
              </a:ext>
            </a:extLst>
          </p:cNvPr>
          <p:cNvSpPr>
            <a:spLocks noGrp="1" noChangeArrowheads="1"/>
          </p:cNvSpPr>
          <p:nvPr>
            <p:ph type="title"/>
          </p:nvPr>
        </p:nvSpPr>
        <p:spPr/>
        <p:txBody>
          <a:bodyPr/>
          <a:lstStyle/>
          <a:p>
            <a:r>
              <a:rPr lang="en-US" altLang="en-US" sz="3200" dirty="0"/>
              <a:t>…provide sustainable farming </a:t>
            </a:r>
            <a:br>
              <a:rPr lang="en-US" altLang="en-US" sz="3200" dirty="0"/>
            </a:br>
            <a:r>
              <a:rPr lang="en-US" altLang="en-US" sz="3200" dirty="0"/>
              <a:t>feeds communities.</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AutoShape 2">
            <a:extLst>
              <a:ext uri="{FF2B5EF4-FFF2-40B4-BE49-F238E27FC236}">
                <a16:creationId xmlns:a16="http://schemas.microsoft.com/office/drawing/2014/main" id="{76EC145D-655D-40FB-9CE6-A38046AE5A81}"/>
              </a:ext>
            </a:extLst>
          </p:cNvPr>
          <p:cNvSpPr>
            <a:spLocks noGrp="1" noChangeArrowheads="1"/>
          </p:cNvSpPr>
          <p:nvPr>
            <p:ph type="title"/>
          </p:nvPr>
        </p:nvSpPr>
        <p:spPr/>
        <p:txBody>
          <a:bodyPr/>
          <a:lstStyle/>
          <a:p>
            <a:r>
              <a:rPr lang="en-US" altLang="en-US" sz="3200" dirty="0"/>
              <a:t>To build schools… provide food, clothing and shoes.</a:t>
            </a:r>
          </a:p>
        </p:txBody>
      </p:sp>
      <p:pic>
        <p:nvPicPr>
          <p:cNvPr id="190467" name="Picture 3">
            <a:extLst>
              <a:ext uri="{FF2B5EF4-FFF2-40B4-BE49-F238E27FC236}">
                <a16:creationId xmlns:a16="http://schemas.microsoft.com/office/drawing/2014/main" id="{C9D17A4E-90EA-4BA3-90A5-C4D1C79F1691}"/>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69566" y="1676400"/>
            <a:ext cx="47752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0468" name="Picture 4">
            <a:extLst>
              <a:ext uri="{FF2B5EF4-FFF2-40B4-BE49-F238E27FC236}">
                <a16:creationId xmlns:a16="http://schemas.microsoft.com/office/drawing/2014/main" id="{7C92A34B-73A7-4A40-AAE0-5A4F127AEB7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96000" y="2438400"/>
            <a:ext cx="5234700" cy="40544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AutoShape 2">
            <a:extLst>
              <a:ext uri="{FF2B5EF4-FFF2-40B4-BE49-F238E27FC236}">
                <a16:creationId xmlns:a16="http://schemas.microsoft.com/office/drawing/2014/main" id="{72DE0C0A-F9A2-4355-95C5-E6D7BEDF51F5}"/>
              </a:ext>
            </a:extLst>
          </p:cNvPr>
          <p:cNvSpPr>
            <a:spLocks noGrp="1" noChangeArrowheads="1"/>
          </p:cNvSpPr>
          <p:nvPr>
            <p:ph type="title"/>
          </p:nvPr>
        </p:nvSpPr>
        <p:spPr/>
        <p:txBody>
          <a:bodyPr/>
          <a:lstStyle/>
          <a:p>
            <a:r>
              <a:rPr lang="en-US" altLang="en-US"/>
              <a:t>To build clinics, and provide care</a:t>
            </a:r>
          </a:p>
        </p:txBody>
      </p:sp>
      <p:pic>
        <p:nvPicPr>
          <p:cNvPr id="191491" name="Picture 3">
            <a:extLst>
              <a:ext uri="{FF2B5EF4-FFF2-40B4-BE49-F238E27FC236}">
                <a16:creationId xmlns:a16="http://schemas.microsoft.com/office/drawing/2014/main" id="{4284797E-838D-4D46-A0D3-6A3377E7223B}"/>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8200" y="1304925"/>
            <a:ext cx="5638800" cy="3171825"/>
          </a:xfrm>
          <a:prstGeom prst="rect">
            <a:avLst/>
          </a:prstGeom>
          <a:noFill/>
          <a:extLst>
            <a:ext uri="{909E8E84-426E-40DD-AFC4-6F175D3DCCD1}">
              <a14:hiddenFill xmlns:a14="http://schemas.microsoft.com/office/drawing/2010/main">
                <a:solidFill>
                  <a:srgbClr val="FFFFFF"/>
                </a:solidFill>
              </a14:hiddenFill>
            </a:ext>
          </a:extLst>
        </p:spPr>
      </p:pic>
      <p:pic>
        <p:nvPicPr>
          <p:cNvPr id="191492" name="Picture 4">
            <a:extLst>
              <a:ext uri="{FF2B5EF4-FFF2-40B4-BE49-F238E27FC236}">
                <a16:creationId xmlns:a16="http://schemas.microsoft.com/office/drawing/2014/main" id="{DD01AD10-E060-440F-92E2-028719FD4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657830"/>
            <a:ext cx="4775200" cy="3581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AutoShape 2">
            <a:extLst>
              <a:ext uri="{FF2B5EF4-FFF2-40B4-BE49-F238E27FC236}">
                <a16:creationId xmlns:a16="http://schemas.microsoft.com/office/drawing/2014/main" id="{C31FD6A5-C24A-4F78-8B99-C99A58BE2008}"/>
              </a:ext>
            </a:extLst>
          </p:cNvPr>
          <p:cNvSpPr>
            <a:spLocks noGrp="1" noChangeArrowheads="1"/>
          </p:cNvSpPr>
          <p:nvPr>
            <p:ph type="title"/>
          </p:nvPr>
        </p:nvSpPr>
        <p:spPr/>
        <p:txBody>
          <a:bodyPr/>
          <a:lstStyle/>
          <a:p>
            <a:r>
              <a:rPr lang="en-US" altLang="en-US" sz="3200" dirty="0"/>
              <a:t>God was happy…and took a day off!</a:t>
            </a:r>
          </a:p>
        </p:txBody>
      </p:sp>
      <p:sp>
        <p:nvSpPr>
          <p:cNvPr id="136195" name="Rectangle 3">
            <a:extLst>
              <a:ext uri="{FF2B5EF4-FFF2-40B4-BE49-F238E27FC236}">
                <a16:creationId xmlns:a16="http://schemas.microsoft.com/office/drawing/2014/main" id="{65542DFE-641D-416B-B7F3-E83729F65CD6}"/>
              </a:ext>
            </a:extLst>
          </p:cNvPr>
          <p:cNvSpPr>
            <a:spLocks noChangeArrowheads="1"/>
          </p:cNvSpPr>
          <p:nvPr/>
        </p:nvSpPr>
        <p:spPr bwMode="auto">
          <a:xfrm>
            <a:off x="2895600" y="2438400"/>
            <a:ext cx="6553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dirty="0"/>
              <a:t>Genesis 1:31 And God saw everything that he had made, and behold, it was very good. And the evening and the morning were the sixth day. </a:t>
            </a:r>
          </a:p>
        </p:txBody>
      </p:sp>
      <p:pic>
        <p:nvPicPr>
          <p:cNvPr id="136196" name="Picture 4">
            <a:extLst>
              <a:ext uri="{FF2B5EF4-FFF2-40B4-BE49-F238E27FC236}">
                <a16:creationId xmlns:a16="http://schemas.microsoft.com/office/drawing/2014/main" id="{A0F0B9A0-329B-4F72-80AD-2205B67C5230}"/>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638800" y="3505200"/>
            <a:ext cx="4191000" cy="3143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9" name="AutoShape 5">
            <a:extLst>
              <a:ext uri="{FF2B5EF4-FFF2-40B4-BE49-F238E27FC236}">
                <a16:creationId xmlns:a16="http://schemas.microsoft.com/office/drawing/2014/main" id="{6BDCB10A-ED23-47BC-A40D-AFC387BFE7FB}"/>
              </a:ext>
            </a:extLst>
          </p:cNvPr>
          <p:cNvSpPr>
            <a:spLocks noGrp="1" noChangeArrowheads="1"/>
          </p:cNvSpPr>
          <p:nvPr>
            <p:ph type="title"/>
          </p:nvPr>
        </p:nvSpPr>
        <p:spPr/>
        <p:txBody>
          <a:bodyPr/>
          <a:lstStyle/>
          <a:p>
            <a:r>
              <a:rPr lang="en-US" altLang="en-US" sz="3200"/>
              <a:t>One day off only and another conversation started!</a:t>
            </a:r>
          </a:p>
        </p:txBody>
      </p:sp>
      <p:sp>
        <p:nvSpPr>
          <p:cNvPr id="154630" name="Rectangle 6">
            <a:extLst>
              <a:ext uri="{FF2B5EF4-FFF2-40B4-BE49-F238E27FC236}">
                <a16:creationId xmlns:a16="http://schemas.microsoft.com/office/drawing/2014/main" id="{D8364C80-D68C-4748-8B1E-16FAB011730E}"/>
              </a:ext>
            </a:extLst>
          </p:cNvPr>
          <p:cNvSpPr>
            <a:spLocks noChangeArrowheads="1"/>
          </p:cNvSpPr>
          <p:nvPr/>
        </p:nvSpPr>
        <p:spPr bwMode="auto">
          <a:xfrm>
            <a:off x="2514600" y="2362201"/>
            <a:ext cx="3733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Genesis 3:2</a:t>
            </a:r>
          </a:p>
          <a:p>
            <a:r>
              <a:rPr lang="en-US" altLang="en-US"/>
              <a:t>And the woman said unto the serpent, We may eat of the fruit of the trees of the garden:</a:t>
            </a:r>
          </a:p>
        </p:txBody>
      </p:sp>
      <p:sp>
        <p:nvSpPr>
          <p:cNvPr id="154631" name="Rectangle 7">
            <a:extLst>
              <a:ext uri="{FF2B5EF4-FFF2-40B4-BE49-F238E27FC236}">
                <a16:creationId xmlns:a16="http://schemas.microsoft.com/office/drawing/2014/main" id="{83506A75-C479-4251-A40E-1D9C74571F19}"/>
              </a:ext>
            </a:extLst>
          </p:cNvPr>
          <p:cNvSpPr>
            <a:spLocks noChangeArrowheads="1"/>
          </p:cNvSpPr>
          <p:nvPr/>
        </p:nvSpPr>
        <p:spPr bwMode="auto">
          <a:xfrm>
            <a:off x="2438400" y="3962401"/>
            <a:ext cx="38100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Genesis 3:6 And when the woman saw that the tree was good for food, and that it was pleasant to the eyes, and a tree to be desired to make one wise, she took of the fruit thereof, and did eat, and gave also unto her husband with her; and he did eat. </a:t>
            </a:r>
          </a:p>
        </p:txBody>
      </p:sp>
      <p:pic>
        <p:nvPicPr>
          <p:cNvPr id="154632" name="Picture 8">
            <a:extLst>
              <a:ext uri="{FF2B5EF4-FFF2-40B4-BE49-F238E27FC236}">
                <a16:creationId xmlns:a16="http://schemas.microsoft.com/office/drawing/2014/main" id="{294952EE-4CE8-4D6F-A547-325CF57AD6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1" y="2590800"/>
            <a:ext cx="1889125" cy="4038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2">
            <a:extLst>
              <a:ext uri="{FF2B5EF4-FFF2-40B4-BE49-F238E27FC236}">
                <a16:creationId xmlns:a16="http://schemas.microsoft.com/office/drawing/2014/main" id="{FE0D5A67-1BE5-46AF-B954-0E861AB97F4B}"/>
              </a:ext>
            </a:extLst>
          </p:cNvPr>
          <p:cNvSpPr>
            <a:spLocks noGrp="1" noChangeArrowheads="1"/>
          </p:cNvSpPr>
          <p:nvPr>
            <p:ph type="title"/>
          </p:nvPr>
        </p:nvSpPr>
        <p:spPr/>
        <p:txBody>
          <a:bodyPr/>
          <a:lstStyle/>
          <a:p>
            <a:r>
              <a:rPr lang="en-US" altLang="en-US"/>
              <a:t>Then God became unhappy</a:t>
            </a:r>
          </a:p>
        </p:txBody>
      </p:sp>
      <p:pic>
        <p:nvPicPr>
          <p:cNvPr id="50180" name="Picture 4">
            <a:extLst>
              <a:ext uri="{FF2B5EF4-FFF2-40B4-BE49-F238E27FC236}">
                <a16:creationId xmlns:a16="http://schemas.microsoft.com/office/drawing/2014/main" id="{9192F5D9-EE43-4ECE-8D39-0E8DFFA66C07}"/>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172200" y="2514600"/>
            <a:ext cx="2941638"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0182" name="Picture 6">
            <a:extLst>
              <a:ext uri="{FF2B5EF4-FFF2-40B4-BE49-F238E27FC236}">
                <a16:creationId xmlns:a16="http://schemas.microsoft.com/office/drawing/2014/main" id="{5A1FAF2A-5F84-439D-9EAC-82B51AF8148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819401" y="2514600"/>
            <a:ext cx="2581275"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AutoShape 2">
            <a:extLst>
              <a:ext uri="{FF2B5EF4-FFF2-40B4-BE49-F238E27FC236}">
                <a16:creationId xmlns:a16="http://schemas.microsoft.com/office/drawing/2014/main" id="{7DB313D1-4AF1-49FD-9FCB-DF033F659485}"/>
              </a:ext>
            </a:extLst>
          </p:cNvPr>
          <p:cNvSpPr>
            <a:spLocks noGrp="1" noChangeArrowheads="1"/>
          </p:cNvSpPr>
          <p:nvPr>
            <p:ph type="title"/>
          </p:nvPr>
        </p:nvSpPr>
        <p:spPr/>
        <p:txBody>
          <a:bodyPr/>
          <a:lstStyle/>
          <a:p>
            <a:r>
              <a:rPr lang="en-US" altLang="en-US" sz="3200"/>
              <a:t>God was disappointed …, divinely dissatisfied!</a:t>
            </a:r>
          </a:p>
        </p:txBody>
      </p:sp>
      <p:sp>
        <p:nvSpPr>
          <p:cNvPr id="67587" name="Rectangle 3">
            <a:extLst>
              <a:ext uri="{FF2B5EF4-FFF2-40B4-BE49-F238E27FC236}">
                <a16:creationId xmlns:a16="http://schemas.microsoft.com/office/drawing/2014/main" id="{6A23C066-EC62-4FF9-942E-A9D190147296}"/>
              </a:ext>
            </a:extLst>
          </p:cNvPr>
          <p:cNvSpPr>
            <a:spLocks noGrp="1" noChangeArrowheads="1"/>
          </p:cNvSpPr>
          <p:nvPr>
            <p:ph idx="1"/>
          </p:nvPr>
        </p:nvSpPr>
        <p:spPr>
          <a:xfrm>
            <a:off x="2362200" y="2362200"/>
            <a:ext cx="7924800" cy="1752600"/>
          </a:xfrm>
        </p:spPr>
        <p:txBody>
          <a:bodyPr/>
          <a:lstStyle/>
          <a:p>
            <a:pPr>
              <a:lnSpc>
                <a:spcPct val="90000"/>
              </a:lnSpc>
            </a:pPr>
            <a:r>
              <a:rPr lang="en-US" altLang="en-US"/>
              <a:t>Genesis 6:5  And GOD saw that the wickedness of man was great in the earth, and that every imagination of the thoughts of his heart was only evil continually.</a:t>
            </a:r>
          </a:p>
        </p:txBody>
      </p:sp>
      <p:pic>
        <p:nvPicPr>
          <p:cNvPr id="67588" name="Picture 4" descr="{Frontpage photo}">
            <a:extLst>
              <a:ext uri="{FF2B5EF4-FFF2-40B4-BE49-F238E27FC236}">
                <a16:creationId xmlns:a16="http://schemas.microsoft.com/office/drawing/2014/main" id="{FAF9368F-5BED-443F-A846-3102FFEB4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4924" y="3429000"/>
            <a:ext cx="4598276" cy="3111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AutoShape 2">
            <a:extLst>
              <a:ext uri="{FF2B5EF4-FFF2-40B4-BE49-F238E27FC236}">
                <a16:creationId xmlns:a16="http://schemas.microsoft.com/office/drawing/2014/main" id="{4C2BFB8C-8CE0-45B4-B753-CDEA6E1E33A9}"/>
              </a:ext>
            </a:extLst>
          </p:cNvPr>
          <p:cNvSpPr>
            <a:spLocks noGrp="1" noChangeArrowheads="1"/>
          </p:cNvSpPr>
          <p:nvPr>
            <p:ph type="title"/>
          </p:nvPr>
        </p:nvSpPr>
        <p:spPr/>
        <p:txBody>
          <a:bodyPr/>
          <a:lstStyle/>
          <a:p>
            <a:r>
              <a:rPr lang="en-US" altLang="en-US"/>
              <a:t>God was divinely dissatisfied!</a:t>
            </a:r>
          </a:p>
        </p:txBody>
      </p:sp>
      <p:sp>
        <p:nvSpPr>
          <p:cNvPr id="66563" name="Rectangle 3">
            <a:extLst>
              <a:ext uri="{FF2B5EF4-FFF2-40B4-BE49-F238E27FC236}">
                <a16:creationId xmlns:a16="http://schemas.microsoft.com/office/drawing/2014/main" id="{E602F05B-73E4-4D6B-9F9A-C3859E16FF6E}"/>
              </a:ext>
            </a:extLst>
          </p:cNvPr>
          <p:cNvSpPr>
            <a:spLocks noGrp="1" noChangeArrowheads="1"/>
          </p:cNvSpPr>
          <p:nvPr>
            <p:ph idx="1"/>
          </p:nvPr>
        </p:nvSpPr>
        <p:spPr/>
        <p:txBody>
          <a:bodyPr/>
          <a:lstStyle/>
          <a:p>
            <a:r>
              <a:rPr lang="en-US" altLang="en-US"/>
              <a:t>Genesis 6:6  And it repented the LORD that he had made man on the earth, and it grieved him at his heart.</a:t>
            </a:r>
          </a:p>
          <a:p>
            <a:endParaRPr lang="en-US" altLang="en-US"/>
          </a:p>
        </p:txBody>
      </p:sp>
      <p:pic>
        <p:nvPicPr>
          <p:cNvPr id="66564" name="Picture 4">
            <a:extLst>
              <a:ext uri="{FF2B5EF4-FFF2-40B4-BE49-F238E27FC236}">
                <a16:creationId xmlns:a16="http://schemas.microsoft.com/office/drawing/2014/main" id="{DB024B0D-8959-48B1-80A7-4FC70FB4CA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0" y="2489200"/>
            <a:ext cx="2876550" cy="3835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AutoShape 2">
            <a:extLst>
              <a:ext uri="{FF2B5EF4-FFF2-40B4-BE49-F238E27FC236}">
                <a16:creationId xmlns:a16="http://schemas.microsoft.com/office/drawing/2014/main" id="{DEB7FF14-35D0-477C-8AC4-D3EF36270AB7}"/>
              </a:ext>
            </a:extLst>
          </p:cNvPr>
          <p:cNvSpPr>
            <a:spLocks noGrp="1" noChangeArrowheads="1"/>
          </p:cNvSpPr>
          <p:nvPr>
            <p:ph type="title"/>
          </p:nvPr>
        </p:nvSpPr>
        <p:spPr/>
        <p:txBody>
          <a:bodyPr/>
          <a:lstStyle/>
          <a:p>
            <a:r>
              <a:rPr lang="en-US" altLang="en-US" sz="3200"/>
              <a:t>There is a Devil wearing multiple disguises!</a:t>
            </a:r>
          </a:p>
        </p:txBody>
      </p:sp>
      <p:pic>
        <p:nvPicPr>
          <p:cNvPr id="76805" name="Picture 5">
            <a:extLst>
              <a:ext uri="{FF2B5EF4-FFF2-40B4-BE49-F238E27FC236}">
                <a16:creationId xmlns:a16="http://schemas.microsoft.com/office/drawing/2014/main" id="{6CE2F338-00F9-4EA3-8183-4CB6C45A78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1" y="2438400"/>
            <a:ext cx="2632075" cy="4229100"/>
          </a:xfrm>
          <a:prstGeom prst="rect">
            <a:avLst/>
          </a:prstGeom>
          <a:noFill/>
          <a:extLst>
            <a:ext uri="{909E8E84-426E-40DD-AFC4-6F175D3DCCD1}">
              <a14:hiddenFill xmlns:a14="http://schemas.microsoft.com/office/drawing/2010/main">
                <a:solidFill>
                  <a:srgbClr val="FFFFFF"/>
                </a:solidFill>
              </a14:hiddenFill>
            </a:ext>
          </a:extLst>
        </p:spPr>
      </p:pic>
      <p:sp>
        <p:nvSpPr>
          <p:cNvPr id="76806" name="Text Box 6">
            <a:extLst>
              <a:ext uri="{FF2B5EF4-FFF2-40B4-BE49-F238E27FC236}">
                <a16:creationId xmlns:a16="http://schemas.microsoft.com/office/drawing/2014/main" id="{CFBC624C-21E8-429A-BC0A-CB19C8E8BC0E}"/>
              </a:ext>
            </a:extLst>
          </p:cNvPr>
          <p:cNvSpPr txBox="1">
            <a:spLocks noChangeArrowheads="1"/>
          </p:cNvSpPr>
          <p:nvPr/>
        </p:nvSpPr>
        <p:spPr bwMode="auto">
          <a:xfrm>
            <a:off x="2590800" y="2438400"/>
            <a:ext cx="4191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We have an unreal picture of evil and the devil…, we delight in both.</a:t>
            </a:r>
          </a:p>
        </p:txBody>
      </p:sp>
      <p:pic>
        <p:nvPicPr>
          <p:cNvPr id="76808" name="Picture 8">
            <a:extLst>
              <a:ext uri="{FF2B5EF4-FFF2-40B4-BE49-F238E27FC236}">
                <a16:creationId xmlns:a16="http://schemas.microsoft.com/office/drawing/2014/main" id="{6F50AB67-76F7-44F8-8A32-D517C3F9E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8188" y="3200400"/>
            <a:ext cx="2292350" cy="304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AutoShape 4">
            <a:extLst>
              <a:ext uri="{FF2B5EF4-FFF2-40B4-BE49-F238E27FC236}">
                <a16:creationId xmlns:a16="http://schemas.microsoft.com/office/drawing/2014/main" id="{7CBC0206-A845-432E-836F-CBBF97D8E1EA}"/>
              </a:ext>
            </a:extLst>
          </p:cNvPr>
          <p:cNvSpPr>
            <a:spLocks noGrp="1" noChangeArrowheads="1"/>
          </p:cNvSpPr>
          <p:nvPr>
            <p:ph type="title"/>
          </p:nvPr>
        </p:nvSpPr>
        <p:spPr/>
        <p:txBody>
          <a:bodyPr/>
          <a:lstStyle/>
          <a:p>
            <a:r>
              <a:rPr lang="en-US" altLang="en-US" sz="3200" dirty="0"/>
              <a:t>For most children in the world, that eternal torment…starts now!</a:t>
            </a:r>
          </a:p>
        </p:txBody>
      </p:sp>
      <p:pic>
        <p:nvPicPr>
          <p:cNvPr id="77830" name="Picture 6">
            <a:extLst>
              <a:ext uri="{FF2B5EF4-FFF2-40B4-BE49-F238E27FC236}">
                <a16:creationId xmlns:a16="http://schemas.microsoft.com/office/drawing/2014/main" id="{9D3E7130-D193-4080-914D-425B9D3BA1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750" y="2286000"/>
            <a:ext cx="3011488" cy="3581400"/>
          </a:xfrm>
          <a:prstGeom prst="rect">
            <a:avLst/>
          </a:prstGeom>
          <a:noFill/>
          <a:extLst>
            <a:ext uri="{909E8E84-426E-40DD-AFC4-6F175D3DCCD1}">
              <a14:hiddenFill xmlns:a14="http://schemas.microsoft.com/office/drawing/2010/main">
                <a:solidFill>
                  <a:srgbClr val="FFFFFF"/>
                </a:solidFill>
              </a14:hiddenFill>
            </a:ext>
          </a:extLst>
        </p:spPr>
      </p:pic>
      <p:pic>
        <p:nvPicPr>
          <p:cNvPr id="77833" name="Picture 9">
            <a:extLst>
              <a:ext uri="{FF2B5EF4-FFF2-40B4-BE49-F238E27FC236}">
                <a16:creationId xmlns:a16="http://schemas.microsoft.com/office/drawing/2014/main" id="{8F29D8C5-1F96-4DED-BFAF-9C48A4D61DB9}"/>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00200" y="1521591"/>
            <a:ext cx="3898900" cy="4345809"/>
          </a:xfrm>
          <a:prstGeom prst="rect">
            <a:avLst/>
          </a:prstGeom>
          <a:noFill/>
          <a:extLst>
            <a:ext uri="{909E8E84-426E-40DD-AFC4-6F175D3DCCD1}">
              <a14:hiddenFill xmlns:a14="http://schemas.microsoft.com/office/drawing/2010/main">
                <a:solidFill>
                  <a:srgbClr val="FFFFFF"/>
                </a:solidFill>
              </a14:hiddenFill>
            </a:ext>
          </a:extLst>
        </p:spPr>
      </p:pic>
      <p:sp>
        <p:nvSpPr>
          <p:cNvPr id="77834" name="Text Box 10">
            <a:extLst>
              <a:ext uri="{FF2B5EF4-FFF2-40B4-BE49-F238E27FC236}">
                <a16:creationId xmlns:a16="http://schemas.microsoft.com/office/drawing/2014/main" id="{DF05B685-691E-4F58-9EC7-8FD1589A3744}"/>
              </a:ext>
            </a:extLst>
          </p:cNvPr>
          <p:cNvSpPr txBox="1">
            <a:spLocks noChangeArrowheads="1"/>
          </p:cNvSpPr>
          <p:nvPr/>
        </p:nvSpPr>
        <p:spPr bwMode="auto">
          <a:xfrm>
            <a:off x="1524000" y="5979477"/>
            <a:ext cx="8769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Are these future evangelists, or future child soldiers, prostitutes, thugs and terrorists?</a:t>
            </a:r>
          </a:p>
          <a:p>
            <a:r>
              <a:rPr lang="en-US" altLang="en-US" dirty="0"/>
              <a:t>Should we tell them of heaven by-and-by and let them stay in hell right now?</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AutoShape 2">
            <a:extLst>
              <a:ext uri="{FF2B5EF4-FFF2-40B4-BE49-F238E27FC236}">
                <a16:creationId xmlns:a16="http://schemas.microsoft.com/office/drawing/2014/main" id="{5BE2099F-6801-4FFC-8036-78EA54F2FCDB}"/>
              </a:ext>
            </a:extLst>
          </p:cNvPr>
          <p:cNvSpPr>
            <a:spLocks noGrp="1" noChangeArrowheads="1"/>
          </p:cNvSpPr>
          <p:nvPr>
            <p:ph type="title"/>
          </p:nvPr>
        </p:nvSpPr>
        <p:spPr/>
        <p:txBody>
          <a:bodyPr/>
          <a:lstStyle/>
          <a:p>
            <a:r>
              <a:rPr lang="en-US" altLang="en-US"/>
              <a:t>Disclaimer</a:t>
            </a:r>
          </a:p>
        </p:txBody>
      </p:sp>
      <p:sp>
        <p:nvSpPr>
          <p:cNvPr id="194563" name="Rectangle 3">
            <a:extLst>
              <a:ext uri="{FF2B5EF4-FFF2-40B4-BE49-F238E27FC236}">
                <a16:creationId xmlns:a16="http://schemas.microsoft.com/office/drawing/2014/main" id="{EF78FDB0-303E-4A93-8C09-3FAF51AD8010}"/>
              </a:ext>
            </a:extLst>
          </p:cNvPr>
          <p:cNvSpPr>
            <a:spLocks noGrp="1" noChangeArrowheads="1"/>
          </p:cNvSpPr>
          <p:nvPr>
            <p:ph idx="1"/>
          </p:nvPr>
        </p:nvSpPr>
        <p:spPr/>
        <p:txBody>
          <a:bodyPr/>
          <a:lstStyle/>
          <a:p>
            <a:r>
              <a:rPr lang="en-US" altLang="en-US"/>
              <a:t>Rev. Vernon Johns the predecessor of Rev. Dr. Martin Luther King Jr. is quoted as saying;</a:t>
            </a:r>
          </a:p>
          <a:p>
            <a:pPr lvl="1"/>
            <a:r>
              <a:rPr lang="en-US" altLang="en-US"/>
              <a:t>‘If you see a good fight, get in it!’</a:t>
            </a:r>
          </a:p>
          <a:p>
            <a:pPr lvl="1"/>
            <a:r>
              <a:rPr lang="en-US" altLang="en-US"/>
              <a:t>So I can say ‘Lord they started it!’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AutoShape 2">
            <a:extLst>
              <a:ext uri="{FF2B5EF4-FFF2-40B4-BE49-F238E27FC236}">
                <a16:creationId xmlns:a16="http://schemas.microsoft.com/office/drawing/2014/main" id="{097C412E-8E42-48E3-ADD7-0FF6260FE4F2}"/>
              </a:ext>
            </a:extLst>
          </p:cNvPr>
          <p:cNvSpPr>
            <a:spLocks noGrp="1" noChangeArrowheads="1"/>
          </p:cNvSpPr>
          <p:nvPr>
            <p:ph type="title"/>
          </p:nvPr>
        </p:nvSpPr>
        <p:spPr/>
        <p:txBody>
          <a:bodyPr/>
          <a:lstStyle/>
          <a:p>
            <a:r>
              <a:rPr lang="en-US" altLang="en-US" sz="3200"/>
              <a:t>We pray for God’s justice on our terms in our times</a:t>
            </a:r>
          </a:p>
        </p:txBody>
      </p:sp>
      <p:sp>
        <p:nvSpPr>
          <p:cNvPr id="95235" name="Rectangle 3">
            <a:extLst>
              <a:ext uri="{FF2B5EF4-FFF2-40B4-BE49-F238E27FC236}">
                <a16:creationId xmlns:a16="http://schemas.microsoft.com/office/drawing/2014/main" id="{83FC29C1-CDD6-4C2A-A264-114AEF6F0391}"/>
              </a:ext>
            </a:extLst>
          </p:cNvPr>
          <p:cNvSpPr>
            <a:spLocks noGrp="1" noChangeArrowheads="1"/>
          </p:cNvSpPr>
          <p:nvPr>
            <p:ph idx="1"/>
          </p:nvPr>
        </p:nvSpPr>
        <p:spPr/>
        <p:txBody>
          <a:bodyPr/>
          <a:lstStyle/>
          <a:p>
            <a:pPr>
              <a:lnSpc>
                <a:spcPct val="80000"/>
              </a:lnSpc>
            </a:pPr>
            <a:r>
              <a:rPr lang="en-US" altLang="en-US" sz="2000"/>
              <a:t>Acts 1:6 When they therefore were come together, they asked of him, saying, Lord, wilt thou at this time restore again the kingdom to Israel?</a:t>
            </a:r>
          </a:p>
          <a:p>
            <a:pPr>
              <a:lnSpc>
                <a:spcPct val="80000"/>
              </a:lnSpc>
              <a:buFont typeface="Wingdings" panose="05000000000000000000" pitchFamily="2" charset="2"/>
              <a:buNone/>
            </a:pPr>
            <a:r>
              <a:rPr lang="en-US" altLang="en-US" sz="2000"/>
              <a:t>		(A delay tactic of not going to get the job done.  Try to change Jesus’ agenda! Another tactic would be, who is going to fry the chicken for the pastor’s anniversary? )</a:t>
            </a:r>
          </a:p>
          <a:p>
            <a:pPr>
              <a:lnSpc>
                <a:spcPct val="80000"/>
              </a:lnSpc>
              <a:buFont typeface="Wingdings" panose="05000000000000000000" pitchFamily="2" charset="2"/>
              <a:buNone/>
            </a:pPr>
            <a:r>
              <a:rPr lang="en-US" altLang="en-US" sz="2000"/>
              <a:t>		</a:t>
            </a:r>
          </a:p>
          <a:p>
            <a:pPr>
              <a:lnSpc>
                <a:spcPct val="80000"/>
              </a:lnSpc>
              <a:buFont typeface="Wingdings" panose="05000000000000000000" pitchFamily="2" charset="2"/>
              <a:buNone/>
            </a:pPr>
            <a:endParaRPr lang="en-US" altLang="en-US" sz="2000"/>
          </a:p>
          <a:p>
            <a:pPr>
              <a:lnSpc>
                <a:spcPct val="80000"/>
              </a:lnSpc>
            </a:pPr>
            <a:r>
              <a:rPr lang="en-US" altLang="en-US" sz="2000"/>
              <a:t>Acts 1:7And he said unto them, It is not for you to know the times or the seasons, which the Father hath put in his own power.  </a:t>
            </a:r>
          </a:p>
          <a:p>
            <a:pPr>
              <a:lnSpc>
                <a:spcPct val="80000"/>
              </a:lnSpc>
              <a:buFont typeface="Wingdings" panose="05000000000000000000" pitchFamily="2" charset="2"/>
              <a:buNone/>
            </a:pPr>
            <a:r>
              <a:rPr lang="en-US" altLang="en-US" sz="2000"/>
              <a:t>            (Jesus redirects them. There is more to life than fried chicken the Lord says.)</a:t>
            </a:r>
          </a:p>
          <a:p>
            <a:pPr>
              <a:lnSpc>
                <a:spcPct val="80000"/>
              </a:lnSpc>
              <a:buFont typeface="Wingdings" panose="05000000000000000000" pitchFamily="2" charset="2"/>
              <a:buNone/>
            </a:pPr>
            <a:endParaRPr lang="en-US" altLang="en-US" sz="2000"/>
          </a:p>
          <a:p>
            <a:pPr>
              <a:lnSpc>
                <a:spcPct val="80000"/>
              </a:lnSpc>
            </a:pPr>
            <a:endParaRPr lang="en-US" altLang="en-US" sz="20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AutoShape 2">
            <a:extLst>
              <a:ext uri="{FF2B5EF4-FFF2-40B4-BE49-F238E27FC236}">
                <a16:creationId xmlns:a16="http://schemas.microsoft.com/office/drawing/2014/main" id="{49747F41-CD25-4EE0-80DC-2A34537CFA97}"/>
              </a:ext>
            </a:extLst>
          </p:cNvPr>
          <p:cNvSpPr>
            <a:spLocks noGrp="1" noChangeArrowheads="1"/>
          </p:cNvSpPr>
          <p:nvPr>
            <p:ph type="title"/>
          </p:nvPr>
        </p:nvSpPr>
        <p:spPr/>
        <p:txBody>
          <a:bodyPr/>
          <a:lstStyle/>
          <a:p>
            <a:r>
              <a:rPr lang="en-US" altLang="en-US" sz="3200"/>
              <a:t>God has His own agenda and timing</a:t>
            </a:r>
          </a:p>
        </p:txBody>
      </p:sp>
      <p:sp>
        <p:nvSpPr>
          <p:cNvPr id="96259" name="Rectangle 3">
            <a:extLst>
              <a:ext uri="{FF2B5EF4-FFF2-40B4-BE49-F238E27FC236}">
                <a16:creationId xmlns:a16="http://schemas.microsoft.com/office/drawing/2014/main" id="{AF18A9A1-6E3E-47B4-AEEF-4B68E0742569}"/>
              </a:ext>
            </a:extLst>
          </p:cNvPr>
          <p:cNvSpPr>
            <a:spLocks noGrp="1" noChangeArrowheads="1"/>
          </p:cNvSpPr>
          <p:nvPr>
            <p:ph idx="1"/>
          </p:nvPr>
        </p:nvSpPr>
        <p:spPr>
          <a:xfrm>
            <a:off x="2362200" y="2362200"/>
            <a:ext cx="7239000" cy="1676400"/>
          </a:xfrm>
        </p:spPr>
        <p:txBody>
          <a:bodyPr/>
          <a:lstStyle/>
          <a:p>
            <a:pPr>
              <a:lnSpc>
                <a:spcPct val="90000"/>
              </a:lnSpc>
            </a:pPr>
            <a:r>
              <a:rPr lang="en-US" altLang="en-US" sz="2000"/>
              <a:t>Acts 1:8 But ye shall receive power, after that the Holy Ghost is come upon you: and ye shall be witnesses unto me both in Jerusalem, and in all Judaea, and in Samaria, and unto the uttermost part of the earth. </a:t>
            </a:r>
          </a:p>
          <a:p>
            <a:pPr>
              <a:lnSpc>
                <a:spcPct val="90000"/>
              </a:lnSpc>
              <a:buFont typeface="Wingdings" panose="05000000000000000000" pitchFamily="2" charset="2"/>
              <a:buNone/>
            </a:pPr>
            <a:r>
              <a:rPr lang="en-US" altLang="en-US" sz="2000"/>
              <a:t>		(Get up from the table and go out and win souls.)</a:t>
            </a:r>
          </a:p>
          <a:p>
            <a:pPr>
              <a:lnSpc>
                <a:spcPct val="90000"/>
              </a:lnSpc>
            </a:pPr>
            <a:endParaRPr lang="en-US" altLang="en-US" sz="2000"/>
          </a:p>
        </p:txBody>
      </p:sp>
      <p:pic>
        <p:nvPicPr>
          <p:cNvPr id="96260" name="Picture 4">
            <a:extLst>
              <a:ext uri="{FF2B5EF4-FFF2-40B4-BE49-F238E27FC236}">
                <a16:creationId xmlns:a16="http://schemas.microsoft.com/office/drawing/2014/main" id="{275E7F30-90EA-4AFD-8BBB-5069DC8C6697}"/>
              </a:ext>
            </a:extLst>
          </p:cNvPr>
          <p:cNvPicPr>
            <a:picLocks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819400" y="4038600"/>
            <a:ext cx="2286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5">
            <a:extLst>
              <a:ext uri="{FF2B5EF4-FFF2-40B4-BE49-F238E27FC236}">
                <a16:creationId xmlns:a16="http://schemas.microsoft.com/office/drawing/2014/main" id="{206301D0-C84E-49EB-BB99-66A5D5D1D1D5}"/>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10401" y="4038600"/>
            <a:ext cx="178117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65" name="Rectangle 9">
            <a:extLst>
              <a:ext uri="{FF2B5EF4-FFF2-40B4-BE49-F238E27FC236}">
                <a16:creationId xmlns:a16="http://schemas.microsoft.com/office/drawing/2014/main" id="{C4A03378-BB0F-479A-B171-21174F73962F}"/>
              </a:ext>
            </a:extLst>
          </p:cNvPr>
          <p:cNvSpPr>
            <a:spLocks noChangeArrowheads="1"/>
          </p:cNvSpPr>
          <p:nvPr/>
        </p:nvSpPr>
        <p:spPr bwMode="auto">
          <a:xfrm>
            <a:off x="5486400" y="4495801"/>
            <a:ext cx="1295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AutoShape 2">
            <a:extLst>
              <a:ext uri="{FF2B5EF4-FFF2-40B4-BE49-F238E27FC236}">
                <a16:creationId xmlns:a16="http://schemas.microsoft.com/office/drawing/2014/main" id="{2A0C7BE2-D258-4136-8B49-66D961B3D014}"/>
              </a:ext>
            </a:extLst>
          </p:cNvPr>
          <p:cNvSpPr>
            <a:spLocks noGrp="1" noChangeArrowheads="1"/>
          </p:cNvSpPr>
          <p:nvPr>
            <p:ph type="title"/>
          </p:nvPr>
        </p:nvSpPr>
        <p:spPr/>
        <p:txBody>
          <a:bodyPr/>
          <a:lstStyle/>
          <a:p>
            <a:r>
              <a:rPr lang="en-US" altLang="en-US"/>
              <a:t>His own agenda and timing.</a:t>
            </a:r>
          </a:p>
        </p:txBody>
      </p:sp>
      <p:sp>
        <p:nvSpPr>
          <p:cNvPr id="137219" name="Rectangle 3">
            <a:extLst>
              <a:ext uri="{FF2B5EF4-FFF2-40B4-BE49-F238E27FC236}">
                <a16:creationId xmlns:a16="http://schemas.microsoft.com/office/drawing/2014/main" id="{DBACECCF-99FF-492F-A54C-1B976E6C102B}"/>
              </a:ext>
            </a:extLst>
          </p:cNvPr>
          <p:cNvSpPr>
            <a:spLocks noGrp="1" noChangeArrowheads="1"/>
          </p:cNvSpPr>
          <p:nvPr>
            <p:ph idx="1"/>
          </p:nvPr>
        </p:nvSpPr>
        <p:spPr>
          <a:xfrm>
            <a:off x="2362200" y="2362200"/>
            <a:ext cx="3048000" cy="4114800"/>
          </a:xfrm>
        </p:spPr>
        <p:txBody>
          <a:bodyPr/>
          <a:lstStyle/>
          <a:p>
            <a:r>
              <a:rPr lang="en-US" altLang="en-US"/>
              <a:t>Galatians 4:4 But when the </a:t>
            </a:r>
            <a:r>
              <a:rPr lang="en-US" altLang="en-US" b="1"/>
              <a:t>fullness</a:t>
            </a:r>
            <a:r>
              <a:rPr lang="en-US" altLang="en-US"/>
              <a:t> </a:t>
            </a:r>
            <a:r>
              <a:rPr lang="en-US" altLang="en-US" b="1"/>
              <a:t>of the time was come</a:t>
            </a:r>
            <a:r>
              <a:rPr lang="en-US" altLang="en-US"/>
              <a:t>, God sent forth his Son, made of a woman, made under the law,</a:t>
            </a:r>
          </a:p>
          <a:p>
            <a:endParaRPr lang="en-US" altLang="en-US"/>
          </a:p>
        </p:txBody>
      </p:sp>
      <p:pic>
        <p:nvPicPr>
          <p:cNvPr id="137220" name="Picture 4">
            <a:extLst>
              <a:ext uri="{FF2B5EF4-FFF2-40B4-BE49-F238E27FC236}">
                <a16:creationId xmlns:a16="http://schemas.microsoft.com/office/drawing/2014/main" id="{1B1C9A83-848D-4B70-B634-8D80C305AEE3}"/>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715000" y="2514600"/>
            <a:ext cx="5486400" cy="41153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AutoShape 2">
            <a:extLst>
              <a:ext uri="{FF2B5EF4-FFF2-40B4-BE49-F238E27FC236}">
                <a16:creationId xmlns:a16="http://schemas.microsoft.com/office/drawing/2014/main" id="{DB13C0EE-716F-4DF4-942D-D3BDCB067924}"/>
              </a:ext>
            </a:extLst>
          </p:cNvPr>
          <p:cNvSpPr>
            <a:spLocks noGrp="1" noChangeArrowheads="1"/>
          </p:cNvSpPr>
          <p:nvPr>
            <p:ph type="title"/>
          </p:nvPr>
        </p:nvSpPr>
        <p:spPr/>
        <p:txBody>
          <a:bodyPr/>
          <a:lstStyle/>
          <a:p>
            <a:r>
              <a:rPr lang="en-US" altLang="en-US"/>
              <a:t>Divine Dissatisfaction</a:t>
            </a:r>
          </a:p>
        </p:txBody>
      </p:sp>
      <p:sp>
        <p:nvSpPr>
          <p:cNvPr id="89091" name="Rectangle 3">
            <a:extLst>
              <a:ext uri="{FF2B5EF4-FFF2-40B4-BE49-F238E27FC236}">
                <a16:creationId xmlns:a16="http://schemas.microsoft.com/office/drawing/2014/main" id="{44283A7E-F628-49C7-81EA-F82BFB03E95E}"/>
              </a:ext>
            </a:extLst>
          </p:cNvPr>
          <p:cNvSpPr>
            <a:spLocks noGrp="1" noChangeArrowheads="1"/>
          </p:cNvSpPr>
          <p:nvPr>
            <p:ph idx="1"/>
          </p:nvPr>
        </p:nvSpPr>
        <p:spPr>
          <a:xfrm>
            <a:off x="2362200" y="2362200"/>
            <a:ext cx="3886200" cy="3581400"/>
          </a:xfrm>
        </p:spPr>
        <p:txBody>
          <a:bodyPr/>
          <a:lstStyle/>
          <a:p>
            <a:r>
              <a:rPr lang="en-US" altLang="en-US"/>
              <a:t>We have the luxury of  discussing </a:t>
            </a:r>
          </a:p>
          <a:p>
            <a:pPr lvl="1"/>
            <a:r>
              <a:rPr lang="en-US" altLang="en-US"/>
              <a:t>the millennial reign of Christ</a:t>
            </a:r>
          </a:p>
          <a:p>
            <a:pPr lvl="1"/>
            <a:r>
              <a:rPr lang="en-US" altLang="en-US"/>
              <a:t>wars and rumors of wars</a:t>
            </a:r>
          </a:p>
          <a:p>
            <a:pPr lvl="1"/>
            <a:r>
              <a:rPr lang="en-US" altLang="en-US"/>
              <a:t>famine</a:t>
            </a:r>
          </a:p>
          <a:p>
            <a:pPr lvl="1"/>
            <a:r>
              <a:rPr lang="en-US" altLang="en-US"/>
              <a:t>disease</a:t>
            </a:r>
          </a:p>
        </p:txBody>
      </p:sp>
      <p:pic>
        <p:nvPicPr>
          <p:cNvPr id="89092" name="Picture 4">
            <a:extLst>
              <a:ext uri="{FF2B5EF4-FFF2-40B4-BE49-F238E27FC236}">
                <a16:creationId xmlns:a16="http://schemas.microsoft.com/office/drawing/2014/main" id="{102660AB-8612-413C-94E1-984CA43F14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2362200"/>
            <a:ext cx="5390776" cy="40430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AutoShape 2">
            <a:extLst>
              <a:ext uri="{FF2B5EF4-FFF2-40B4-BE49-F238E27FC236}">
                <a16:creationId xmlns:a16="http://schemas.microsoft.com/office/drawing/2014/main" id="{29ED9BCD-BFBE-47F2-8519-6A1260B1C95C}"/>
              </a:ext>
            </a:extLst>
          </p:cNvPr>
          <p:cNvSpPr>
            <a:spLocks noGrp="1" noChangeArrowheads="1"/>
          </p:cNvSpPr>
          <p:nvPr>
            <p:ph type="title"/>
          </p:nvPr>
        </p:nvSpPr>
        <p:spPr/>
        <p:txBody>
          <a:bodyPr/>
          <a:lstStyle/>
          <a:p>
            <a:r>
              <a:rPr lang="en-US" altLang="en-US"/>
              <a:t>Divine Dissatisfaction</a:t>
            </a:r>
          </a:p>
        </p:txBody>
      </p:sp>
      <p:sp>
        <p:nvSpPr>
          <p:cNvPr id="92163" name="Rectangle 3">
            <a:extLst>
              <a:ext uri="{FF2B5EF4-FFF2-40B4-BE49-F238E27FC236}">
                <a16:creationId xmlns:a16="http://schemas.microsoft.com/office/drawing/2014/main" id="{C9F4904B-263D-4FB1-8B6E-DD651111FF9E}"/>
              </a:ext>
            </a:extLst>
          </p:cNvPr>
          <p:cNvSpPr>
            <a:spLocks noGrp="1" noChangeArrowheads="1"/>
          </p:cNvSpPr>
          <p:nvPr>
            <p:ph idx="1"/>
          </p:nvPr>
        </p:nvSpPr>
        <p:spPr>
          <a:xfrm>
            <a:off x="2362200" y="2362200"/>
            <a:ext cx="2819400" cy="3124200"/>
          </a:xfrm>
        </p:spPr>
        <p:txBody>
          <a:bodyPr/>
          <a:lstStyle/>
          <a:p>
            <a:r>
              <a:rPr lang="en-US" altLang="en-US" dirty="0"/>
              <a:t>Most people are living this nightmare</a:t>
            </a:r>
          </a:p>
          <a:p>
            <a:pPr>
              <a:buFont typeface="Wingdings" panose="05000000000000000000" pitchFamily="2" charset="2"/>
              <a:buNone/>
            </a:pPr>
            <a:r>
              <a:rPr lang="en-US" altLang="en-US" dirty="0"/>
              <a:t>   as a daily diet…</a:t>
            </a:r>
            <a:br>
              <a:rPr lang="en-US" altLang="en-US" dirty="0"/>
            </a:br>
            <a:r>
              <a:rPr lang="en-US" altLang="en-US" dirty="0"/>
              <a:t>if they can find food!</a:t>
            </a:r>
          </a:p>
        </p:txBody>
      </p:sp>
      <p:pic>
        <p:nvPicPr>
          <p:cNvPr id="92164" name="Picture 4">
            <a:extLst>
              <a:ext uri="{FF2B5EF4-FFF2-40B4-BE49-F238E27FC236}">
                <a16:creationId xmlns:a16="http://schemas.microsoft.com/office/drawing/2014/main" id="{B1901EBF-BC72-4915-9142-D504C6DC7833}"/>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638800" y="1853248"/>
            <a:ext cx="5948202" cy="421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AutoShape 2">
            <a:extLst>
              <a:ext uri="{FF2B5EF4-FFF2-40B4-BE49-F238E27FC236}">
                <a16:creationId xmlns:a16="http://schemas.microsoft.com/office/drawing/2014/main" id="{FE20A4BB-AD16-4E82-9AAE-A2D3566DAEB4}"/>
              </a:ext>
            </a:extLst>
          </p:cNvPr>
          <p:cNvSpPr>
            <a:spLocks noGrp="1" noChangeArrowheads="1"/>
          </p:cNvSpPr>
          <p:nvPr>
            <p:ph type="title"/>
          </p:nvPr>
        </p:nvSpPr>
        <p:spPr>
          <a:xfrm>
            <a:off x="1524000" y="3124200"/>
            <a:ext cx="4648200" cy="2819400"/>
          </a:xfrm>
        </p:spPr>
        <p:txBody>
          <a:bodyPr>
            <a:normAutofit/>
          </a:bodyPr>
          <a:lstStyle/>
          <a:p>
            <a:r>
              <a:rPr lang="en-US" altLang="en-US" sz="3200" dirty="0"/>
              <a:t>Why tell him about rumors of war and plague and famine…, and leave him </a:t>
            </a:r>
            <a:br>
              <a:rPr lang="en-US" altLang="en-US" sz="3200" dirty="0"/>
            </a:br>
            <a:r>
              <a:rPr lang="en-US" altLang="en-US" sz="3200" dirty="0"/>
              <a:t>living in dung?</a:t>
            </a:r>
          </a:p>
        </p:txBody>
      </p:sp>
      <p:pic>
        <p:nvPicPr>
          <p:cNvPr id="111620" name="Picture 4">
            <a:extLst>
              <a:ext uri="{FF2B5EF4-FFF2-40B4-BE49-F238E27FC236}">
                <a16:creationId xmlns:a16="http://schemas.microsoft.com/office/drawing/2014/main" id="{60B9E321-2352-4F92-9D62-6AE7E73C5480}"/>
              </a:ext>
            </a:extLst>
          </p:cNvPr>
          <p:cNvPicPr>
            <a:picLocks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248400" y="0"/>
            <a:ext cx="35814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11621" name="Picture 5">
            <a:extLst>
              <a:ext uri="{FF2B5EF4-FFF2-40B4-BE49-F238E27FC236}">
                <a16:creationId xmlns:a16="http://schemas.microsoft.com/office/drawing/2014/main" id="{09F58F1D-45E8-490D-A909-5D5D0E9BEB5E}"/>
              </a:ext>
            </a:extLst>
          </p:cNvPr>
          <p:cNvPicPr>
            <a:picLocks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248400" y="3429000"/>
            <a:ext cx="4122738" cy="31321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AutoShape 2">
            <a:extLst>
              <a:ext uri="{FF2B5EF4-FFF2-40B4-BE49-F238E27FC236}">
                <a16:creationId xmlns:a16="http://schemas.microsoft.com/office/drawing/2014/main" id="{ACB7F387-7268-4C4C-BA42-6C88DCF8B875}"/>
              </a:ext>
            </a:extLst>
          </p:cNvPr>
          <p:cNvSpPr>
            <a:spLocks noGrp="1" noChangeArrowheads="1"/>
          </p:cNvSpPr>
          <p:nvPr>
            <p:ph type="title"/>
          </p:nvPr>
        </p:nvSpPr>
        <p:spPr/>
        <p:txBody>
          <a:bodyPr/>
          <a:lstStyle/>
          <a:p>
            <a:r>
              <a:rPr lang="en-US" altLang="en-US" sz="3200"/>
              <a:t>We have the luxury to pray for the end of times, instead of praying for the end of wars!</a:t>
            </a:r>
          </a:p>
        </p:txBody>
      </p:sp>
      <p:sp>
        <p:nvSpPr>
          <p:cNvPr id="93187" name="Rectangle 3">
            <a:extLst>
              <a:ext uri="{FF2B5EF4-FFF2-40B4-BE49-F238E27FC236}">
                <a16:creationId xmlns:a16="http://schemas.microsoft.com/office/drawing/2014/main" id="{FE4DB18E-2E16-438E-9E07-32F1BC9B7D35}"/>
              </a:ext>
            </a:extLst>
          </p:cNvPr>
          <p:cNvSpPr>
            <a:spLocks noGrp="1" noChangeArrowheads="1"/>
          </p:cNvSpPr>
          <p:nvPr>
            <p:ph idx="1"/>
          </p:nvPr>
        </p:nvSpPr>
        <p:spPr>
          <a:xfrm>
            <a:off x="1524000" y="2362200"/>
            <a:ext cx="3200400" cy="3581400"/>
          </a:xfrm>
        </p:spPr>
        <p:txBody>
          <a:bodyPr/>
          <a:lstStyle/>
          <a:p>
            <a:endParaRPr lang="en-US" altLang="en-US" sz="2400"/>
          </a:p>
          <a:p>
            <a:pPr lvl="1"/>
            <a:r>
              <a:rPr lang="en-US" altLang="en-US" sz="2000"/>
              <a:t>Mt 24:14 And this gospel of the kingdom shall be </a:t>
            </a:r>
            <a:r>
              <a:rPr lang="en-US" altLang="en-US" sz="2000">
                <a:solidFill>
                  <a:srgbClr val="FF0000"/>
                </a:solidFill>
              </a:rPr>
              <a:t>preached in</a:t>
            </a:r>
            <a:r>
              <a:rPr lang="en-US" altLang="en-US" sz="2000"/>
              <a:t> </a:t>
            </a:r>
            <a:r>
              <a:rPr lang="en-US" altLang="en-US" sz="2000" b="1">
                <a:solidFill>
                  <a:srgbClr val="FF0000"/>
                </a:solidFill>
              </a:rPr>
              <a:t>all the world</a:t>
            </a:r>
            <a:r>
              <a:rPr lang="en-US" altLang="en-US" sz="2000"/>
              <a:t> for a witness unto all nations; </a:t>
            </a:r>
            <a:r>
              <a:rPr lang="en-US" altLang="en-US" sz="2000" b="1">
                <a:solidFill>
                  <a:srgbClr val="FF0000"/>
                </a:solidFill>
              </a:rPr>
              <a:t>and then shall the end come.</a:t>
            </a:r>
          </a:p>
          <a:p>
            <a:pPr lvl="1"/>
            <a:endParaRPr lang="en-US" altLang="en-US" sz="2000" b="1">
              <a:solidFill>
                <a:srgbClr val="FF0000"/>
              </a:solidFill>
            </a:endParaRPr>
          </a:p>
        </p:txBody>
      </p:sp>
      <p:pic>
        <p:nvPicPr>
          <p:cNvPr id="93188" name="Picture 4" descr="{Frontpage photo}">
            <a:extLst>
              <a:ext uri="{FF2B5EF4-FFF2-40B4-BE49-F238E27FC236}">
                <a16:creationId xmlns:a16="http://schemas.microsoft.com/office/drawing/2014/main" id="{760678C4-459A-4666-95DD-633E05464E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4191000"/>
            <a:ext cx="320040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93189" name="Picture 5">
            <a:extLst>
              <a:ext uri="{FF2B5EF4-FFF2-40B4-BE49-F238E27FC236}">
                <a16:creationId xmlns:a16="http://schemas.microsoft.com/office/drawing/2014/main" id="{07471128-7ADC-480D-B471-0878BC02D76D}"/>
              </a:ext>
            </a:extLst>
          </p:cNvPr>
          <p:cNvPicPr>
            <a:picLocks noChangeAspect="1" noChangeArrowheads="1"/>
          </p:cNvPicPr>
          <p:nvPr/>
        </p:nvPicPr>
        <p:blipFill>
          <a:blip r:embed="rId3" cstate="screen">
            <a:lum bright="-10000" contrast="-30000"/>
            <a:extLst>
              <a:ext uri="{28A0092B-C50C-407E-A947-70E740481C1C}">
                <a14:useLocalDpi xmlns:a14="http://schemas.microsoft.com/office/drawing/2010/main" val="0"/>
              </a:ext>
            </a:extLst>
          </a:blip>
          <a:srcRect/>
          <a:stretch>
            <a:fillRect/>
          </a:stretch>
        </p:blipFill>
        <p:spPr bwMode="auto">
          <a:xfrm>
            <a:off x="4725989" y="2744789"/>
            <a:ext cx="2314575" cy="3660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AutoShape 2">
            <a:extLst>
              <a:ext uri="{FF2B5EF4-FFF2-40B4-BE49-F238E27FC236}">
                <a16:creationId xmlns:a16="http://schemas.microsoft.com/office/drawing/2014/main" id="{19EDCFB6-0820-4EF0-AD68-C5798351FA62}"/>
              </a:ext>
            </a:extLst>
          </p:cNvPr>
          <p:cNvSpPr>
            <a:spLocks noGrp="1" noChangeArrowheads="1"/>
          </p:cNvSpPr>
          <p:nvPr>
            <p:ph type="title"/>
          </p:nvPr>
        </p:nvSpPr>
        <p:spPr>
          <a:xfrm>
            <a:off x="1016000" y="762000"/>
            <a:ext cx="8204200" cy="1143000"/>
          </a:xfrm>
        </p:spPr>
        <p:txBody>
          <a:bodyPr/>
          <a:lstStyle/>
          <a:p>
            <a:r>
              <a:rPr lang="en-US" altLang="en-US" sz="3200" dirty="0"/>
              <a:t>Blind man is totally dependent upon young child who is out of school</a:t>
            </a:r>
          </a:p>
        </p:txBody>
      </p:sp>
      <p:sp>
        <p:nvSpPr>
          <p:cNvPr id="149507" name="Rectangle 3">
            <a:extLst>
              <a:ext uri="{FF2B5EF4-FFF2-40B4-BE49-F238E27FC236}">
                <a16:creationId xmlns:a16="http://schemas.microsoft.com/office/drawing/2014/main" id="{CEBF1EDF-B2F7-4F17-9BD6-1041266DE4EB}"/>
              </a:ext>
            </a:extLst>
          </p:cNvPr>
          <p:cNvSpPr>
            <a:spLocks noGrp="1" noChangeArrowheads="1"/>
          </p:cNvSpPr>
          <p:nvPr>
            <p:ph type="body" sz="half" idx="1"/>
          </p:nvPr>
        </p:nvSpPr>
        <p:spPr/>
        <p:txBody>
          <a:bodyPr>
            <a:normAutofit lnSpcReduction="10000"/>
          </a:bodyPr>
          <a:lstStyle/>
          <a:p>
            <a:r>
              <a:rPr lang="en-US" altLang="en-US" sz="2400"/>
              <a:t>High levels of illness weaken a community.</a:t>
            </a:r>
          </a:p>
          <a:p>
            <a:pPr lvl="1"/>
            <a:r>
              <a:rPr lang="en-US" altLang="en-US" sz="2000"/>
              <a:t>Little boy is not in school.</a:t>
            </a:r>
          </a:p>
          <a:p>
            <a:pPr lvl="1"/>
            <a:r>
              <a:rPr lang="en-US" altLang="en-US" sz="2000"/>
              <a:t>Blind man can’t work.</a:t>
            </a:r>
          </a:p>
          <a:p>
            <a:pPr lvl="1"/>
            <a:r>
              <a:rPr lang="en-US" altLang="en-US" sz="2000"/>
              <a:t>Neither of them can significantly contribute to their own survivability).</a:t>
            </a:r>
          </a:p>
          <a:p>
            <a:pPr lvl="1"/>
            <a:r>
              <a:rPr lang="en-US" altLang="en-US" sz="2000"/>
              <a:t>If either dies, the other loses significance.</a:t>
            </a:r>
          </a:p>
          <a:p>
            <a:pPr lvl="1"/>
            <a:r>
              <a:rPr lang="en-US" altLang="en-US" sz="2000"/>
              <a:t>What would Jesus do?</a:t>
            </a:r>
          </a:p>
        </p:txBody>
      </p:sp>
      <p:pic>
        <p:nvPicPr>
          <p:cNvPr id="149508" name="Picture 4">
            <a:extLst>
              <a:ext uri="{FF2B5EF4-FFF2-40B4-BE49-F238E27FC236}">
                <a16:creationId xmlns:a16="http://schemas.microsoft.com/office/drawing/2014/main" id="{2A4DDF66-2E34-4B27-92D3-384BF9E510FF}"/>
              </a:ext>
            </a:extLst>
          </p:cNvPr>
          <p:cNvPicPr>
            <a:picLocks noGrp="1" noChangeAspect="1" noChangeArrowheads="1"/>
          </p:cNvPicPr>
          <p:nvPr>
            <p:ph type="clipArt" sz="half" idx="2"/>
          </p:nvPr>
        </p:nvPicPr>
        <p:blipFill>
          <a:blip r:embed="rId2" cstate="screen">
            <a:extLst>
              <a:ext uri="{28A0092B-C50C-407E-A947-70E740481C1C}">
                <a14:useLocalDpi xmlns:a14="http://schemas.microsoft.com/office/drawing/2010/main" val="0"/>
              </a:ext>
            </a:extLst>
          </a:blip>
          <a:stretch>
            <a:fillRect/>
          </a:stretch>
        </p:blipFill>
        <p:spPr>
          <a:xfrm>
            <a:off x="6378575" y="2362200"/>
            <a:ext cx="4965700" cy="3724275"/>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AutoShape 2">
            <a:extLst>
              <a:ext uri="{FF2B5EF4-FFF2-40B4-BE49-F238E27FC236}">
                <a16:creationId xmlns:a16="http://schemas.microsoft.com/office/drawing/2014/main" id="{03428DE5-B0AA-4DE5-916B-9DC176C703EB}"/>
              </a:ext>
            </a:extLst>
          </p:cNvPr>
          <p:cNvSpPr>
            <a:spLocks noGrp="1" noChangeArrowheads="1"/>
          </p:cNvSpPr>
          <p:nvPr>
            <p:ph type="title"/>
          </p:nvPr>
        </p:nvSpPr>
        <p:spPr/>
        <p:txBody>
          <a:bodyPr/>
          <a:lstStyle/>
          <a:p>
            <a:r>
              <a:rPr lang="en-US" altLang="en-US"/>
              <a:t>Divine Dissatisfaction</a:t>
            </a:r>
          </a:p>
        </p:txBody>
      </p:sp>
      <p:sp>
        <p:nvSpPr>
          <p:cNvPr id="90115" name="Rectangle 3">
            <a:extLst>
              <a:ext uri="{FF2B5EF4-FFF2-40B4-BE49-F238E27FC236}">
                <a16:creationId xmlns:a16="http://schemas.microsoft.com/office/drawing/2014/main" id="{75EBBC14-B7AE-4DCA-95C2-01817EA95374}"/>
              </a:ext>
            </a:extLst>
          </p:cNvPr>
          <p:cNvSpPr>
            <a:spLocks noGrp="1" noChangeArrowheads="1"/>
          </p:cNvSpPr>
          <p:nvPr>
            <p:ph idx="1"/>
          </p:nvPr>
        </p:nvSpPr>
        <p:spPr/>
        <p:txBody>
          <a:bodyPr/>
          <a:lstStyle/>
          <a:p>
            <a:r>
              <a:rPr lang="en-US" altLang="en-US"/>
              <a:t>We pray for God’s kingdom to come, when it already has!</a:t>
            </a:r>
          </a:p>
          <a:p>
            <a:pPr lvl="1"/>
            <a:r>
              <a:rPr lang="en-US" altLang="en-US"/>
              <a:t>Lu 17:21 Neither shall they say, Lo here! or, lo there! for, behold, the kingdom of God is within you.</a:t>
            </a:r>
          </a:p>
        </p:txBody>
      </p:sp>
      <p:pic>
        <p:nvPicPr>
          <p:cNvPr id="90116" name="Picture 4">
            <a:extLst>
              <a:ext uri="{FF2B5EF4-FFF2-40B4-BE49-F238E27FC236}">
                <a16:creationId xmlns:a16="http://schemas.microsoft.com/office/drawing/2014/main" id="{843ECE09-507E-4653-868C-5A46EA7EE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828569"/>
            <a:ext cx="4826000"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2">
            <a:extLst>
              <a:ext uri="{FF2B5EF4-FFF2-40B4-BE49-F238E27FC236}">
                <a16:creationId xmlns:a16="http://schemas.microsoft.com/office/drawing/2014/main" id="{767C272B-B74C-42B3-87A7-B8944350667E}"/>
              </a:ext>
            </a:extLst>
          </p:cNvPr>
          <p:cNvSpPr txBox="1">
            <a:spLocks noChangeArrowheads="1"/>
          </p:cNvSpPr>
          <p:nvPr/>
        </p:nvSpPr>
        <p:spPr bwMode="auto">
          <a:xfrm>
            <a:off x="3184525" y="8794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400">
              <a:latin typeface="Times New Roman" panose="02020603050405020304" pitchFamily="18" charset="0"/>
            </a:endParaRPr>
          </a:p>
        </p:txBody>
      </p:sp>
      <p:sp>
        <p:nvSpPr>
          <p:cNvPr id="115715" name="Text Box 3">
            <a:extLst>
              <a:ext uri="{FF2B5EF4-FFF2-40B4-BE49-F238E27FC236}">
                <a16:creationId xmlns:a16="http://schemas.microsoft.com/office/drawing/2014/main" id="{C3F83F50-2097-4148-A78D-2C3887C64D57}"/>
              </a:ext>
            </a:extLst>
          </p:cNvPr>
          <p:cNvSpPr txBox="1">
            <a:spLocks noChangeArrowheads="1"/>
          </p:cNvSpPr>
          <p:nvPr/>
        </p:nvSpPr>
        <p:spPr bwMode="auto">
          <a:xfrm>
            <a:off x="3352801" y="609601"/>
            <a:ext cx="5680075"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sz="4400">
              <a:solidFill>
                <a:schemeClr val="tx2"/>
              </a:solidFill>
              <a:latin typeface="Times New Roman" panose="02020603050405020304" pitchFamily="18" charset="0"/>
            </a:endParaRPr>
          </a:p>
          <a:p>
            <a:endParaRPr lang="en-US" altLang="en-US" sz="2400">
              <a:latin typeface="Times New Roman" panose="02020603050405020304" pitchFamily="18" charset="0"/>
            </a:endParaRPr>
          </a:p>
        </p:txBody>
      </p:sp>
      <p:sp>
        <p:nvSpPr>
          <p:cNvPr id="115716" name="Text Box 4">
            <a:extLst>
              <a:ext uri="{FF2B5EF4-FFF2-40B4-BE49-F238E27FC236}">
                <a16:creationId xmlns:a16="http://schemas.microsoft.com/office/drawing/2014/main" id="{013E950F-C8E9-4EF8-9940-6B6673183776}"/>
              </a:ext>
            </a:extLst>
          </p:cNvPr>
          <p:cNvSpPr txBox="1">
            <a:spLocks noChangeArrowheads="1"/>
          </p:cNvSpPr>
          <p:nvPr/>
        </p:nvSpPr>
        <p:spPr bwMode="auto">
          <a:xfrm>
            <a:off x="3108325" y="16414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400">
              <a:latin typeface="Times New Roman" panose="02020603050405020304" pitchFamily="18" charset="0"/>
            </a:endParaRPr>
          </a:p>
        </p:txBody>
      </p:sp>
      <p:sp>
        <p:nvSpPr>
          <p:cNvPr id="115717" name="Text Box 5">
            <a:extLst>
              <a:ext uri="{FF2B5EF4-FFF2-40B4-BE49-F238E27FC236}">
                <a16:creationId xmlns:a16="http://schemas.microsoft.com/office/drawing/2014/main" id="{AEAFF568-86B0-4F8A-866F-C7F870534131}"/>
              </a:ext>
            </a:extLst>
          </p:cNvPr>
          <p:cNvSpPr txBox="1">
            <a:spLocks noChangeArrowheads="1"/>
          </p:cNvSpPr>
          <p:nvPr/>
        </p:nvSpPr>
        <p:spPr bwMode="auto">
          <a:xfrm>
            <a:off x="2362201" y="2743201"/>
            <a:ext cx="7483475" cy="3508375"/>
          </a:xfrm>
          <a:prstGeom prst="rect">
            <a:avLst/>
          </a:prstGeom>
          <a:solidFill>
            <a:srgbClr val="66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FontTx/>
              <a:buChar char="•"/>
            </a:pPr>
            <a:r>
              <a:rPr lang="en-US" altLang="en-US" sz="3200">
                <a:latin typeface="Times New Roman" panose="02020603050405020304" pitchFamily="18" charset="0"/>
              </a:rPr>
              <a:t>The African American Church</a:t>
            </a:r>
          </a:p>
          <a:p>
            <a:pPr lvl="1">
              <a:spcBef>
                <a:spcPct val="20000"/>
              </a:spcBef>
              <a:buFontTx/>
              <a:buChar char="–"/>
            </a:pPr>
            <a:r>
              <a:rPr lang="en-US" altLang="en-US" sz="2800">
                <a:latin typeface="Times New Roman" panose="02020603050405020304" pitchFamily="18" charset="0"/>
              </a:rPr>
              <a:t>Escape from slavery</a:t>
            </a:r>
          </a:p>
          <a:p>
            <a:pPr lvl="1">
              <a:spcBef>
                <a:spcPct val="20000"/>
              </a:spcBef>
              <a:buFontTx/>
              <a:buChar char="–"/>
            </a:pPr>
            <a:r>
              <a:rPr lang="en-US" altLang="en-US" sz="2800">
                <a:latin typeface="Times New Roman" panose="02020603050405020304" pitchFamily="18" charset="0"/>
              </a:rPr>
              <a:t>Environment of safety</a:t>
            </a:r>
          </a:p>
          <a:p>
            <a:pPr lvl="1">
              <a:spcBef>
                <a:spcPct val="20000"/>
              </a:spcBef>
              <a:buFontTx/>
              <a:buChar char="–"/>
            </a:pPr>
            <a:r>
              <a:rPr lang="en-US" altLang="en-US" sz="2800">
                <a:latin typeface="Times New Roman" panose="02020603050405020304" pitchFamily="18" charset="0"/>
              </a:rPr>
              <a:t>Advocate of civil rights</a:t>
            </a:r>
          </a:p>
          <a:p>
            <a:pPr lvl="1">
              <a:spcBef>
                <a:spcPct val="20000"/>
              </a:spcBef>
              <a:buFontTx/>
              <a:buChar char="–"/>
            </a:pPr>
            <a:r>
              <a:rPr lang="en-US" altLang="en-US" sz="2800">
                <a:latin typeface="Times New Roman" panose="02020603050405020304" pitchFamily="18" charset="0"/>
              </a:rPr>
              <a:t>Dying / no missions except </a:t>
            </a:r>
          </a:p>
          <a:p>
            <a:pPr lvl="1">
              <a:spcBef>
                <a:spcPct val="20000"/>
              </a:spcBef>
            </a:pPr>
            <a:r>
              <a:rPr lang="en-US" altLang="en-US" sz="2800">
                <a:latin typeface="Times New Roman" panose="02020603050405020304" pitchFamily="18" charset="0"/>
              </a:rPr>
              <a:t>	to self</a:t>
            </a:r>
          </a:p>
          <a:p>
            <a:endParaRPr lang="en-US" altLang="en-US" sz="2400">
              <a:latin typeface="Times New Roman" panose="02020603050405020304" pitchFamily="18" charset="0"/>
            </a:endParaRPr>
          </a:p>
        </p:txBody>
      </p:sp>
      <p:pic>
        <p:nvPicPr>
          <p:cNvPr id="115718" name="Picture 6">
            <a:extLst>
              <a:ext uri="{FF2B5EF4-FFF2-40B4-BE49-F238E27FC236}">
                <a16:creationId xmlns:a16="http://schemas.microsoft.com/office/drawing/2014/main" id="{EB282BAC-2DC1-42FD-8287-1FFCE711D2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3124200"/>
            <a:ext cx="2438400" cy="2667000"/>
          </a:xfrm>
          <a:prstGeom prst="rect">
            <a:avLst/>
          </a:prstGeom>
          <a:noFill/>
          <a:extLst>
            <a:ext uri="{909E8E84-426E-40DD-AFC4-6F175D3DCCD1}">
              <a14:hiddenFill xmlns:a14="http://schemas.microsoft.com/office/drawing/2010/main">
                <a:solidFill>
                  <a:srgbClr val="FFFFFF"/>
                </a:solidFill>
              </a14:hiddenFill>
            </a:ext>
          </a:extLst>
        </p:spPr>
      </p:pic>
      <p:sp>
        <p:nvSpPr>
          <p:cNvPr id="115719" name="AutoShape 7">
            <a:extLst>
              <a:ext uri="{FF2B5EF4-FFF2-40B4-BE49-F238E27FC236}">
                <a16:creationId xmlns:a16="http://schemas.microsoft.com/office/drawing/2014/main" id="{1D3FEC36-FC01-4193-AC30-350F81A4E525}"/>
              </a:ext>
            </a:extLst>
          </p:cNvPr>
          <p:cNvSpPr>
            <a:spLocks noGrp="1" noChangeArrowheads="1"/>
          </p:cNvSpPr>
          <p:nvPr>
            <p:ph type="title" idx="4294967295"/>
          </p:nvPr>
        </p:nvSpPr>
        <p:spPr>
          <a:xfrm>
            <a:off x="1625600" y="762000"/>
            <a:ext cx="10566400" cy="1143000"/>
          </a:xfrm>
        </p:spPr>
        <p:txBody>
          <a:bodyPr/>
          <a:lstStyle/>
          <a:p>
            <a:r>
              <a:rPr lang="en-US" altLang="en-US" sz="3200"/>
              <a:t>We are to lose who we are, not celebrate it.  We must become as He is!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AutoShape 2">
            <a:extLst>
              <a:ext uri="{FF2B5EF4-FFF2-40B4-BE49-F238E27FC236}">
                <a16:creationId xmlns:a16="http://schemas.microsoft.com/office/drawing/2014/main" id="{F73CCFFC-2C90-452B-B2F4-7C0C3A2395FB}"/>
              </a:ext>
            </a:extLst>
          </p:cNvPr>
          <p:cNvSpPr>
            <a:spLocks noGrp="1" noChangeArrowheads="1"/>
          </p:cNvSpPr>
          <p:nvPr>
            <p:ph type="title"/>
          </p:nvPr>
        </p:nvSpPr>
        <p:spPr/>
        <p:txBody>
          <a:bodyPr/>
          <a:lstStyle/>
          <a:p>
            <a:r>
              <a:rPr lang="en-US" altLang="en-US"/>
              <a:t>Disclaimer</a:t>
            </a:r>
          </a:p>
        </p:txBody>
      </p:sp>
      <p:sp>
        <p:nvSpPr>
          <p:cNvPr id="195587" name="Rectangle 3">
            <a:extLst>
              <a:ext uri="{FF2B5EF4-FFF2-40B4-BE49-F238E27FC236}">
                <a16:creationId xmlns:a16="http://schemas.microsoft.com/office/drawing/2014/main" id="{42EB55F2-28F5-4D83-81AB-7C978F0DD0D7}"/>
              </a:ext>
            </a:extLst>
          </p:cNvPr>
          <p:cNvSpPr>
            <a:spLocks noGrp="1" noChangeArrowheads="1"/>
          </p:cNvSpPr>
          <p:nvPr>
            <p:ph idx="1"/>
          </p:nvPr>
        </p:nvSpPr>
        <p:spPr/>
        <p:txBody>
          <a:bodyPr/>
          <a:lstStyle/>
          <a:p>
            <a:r>
              <a:rPr lang="en-US" altLang="en-US"/>
              <a:t>The opinions expressed here stay here</a:t>
            </a:r>
          </a:p>
          <a:p>
            <a:pPr lvl="1"/>
            <a:r>
              <a:rPr lang="en-US" altLang="en-US"/>
              <a:t>Not represent anyone but…,</a:t>
            </a:r>
          </a:p>
          <a:p>
            <a:pPr lvl="2"/>
            <a:r>
              <a:rPr lang="en-US" altLang="en-US"/>
              <a:t>Don’t blame my mama, my wife, pastor, friends, mission agency…, </a:t>
            </a:r>
          </a:p>
          <a:p>
            <a:pPr lvl="2"/>
            <a:r>
              <a:rPr lang="en-US" altLang="en-US"/>
              <a:t>Pauline disclaimer…, don’t even blame Jesus, ‘cuz I don’t want Him coming after me on some of this!</a:t>
            </a:r>
          </a:p>
          <a:p>
            <a:pPr lvl="3"/>
            <a:r>
              <a:rPr lang="en-US" altLang="en-US"/>
              <a:t>1Co 7:12 But to the rest speak I, not the Lord..’</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AutoShape 2">
            <a:extLst>
              <a:ext uri="{FF2B5EF4-FFF2-40B4-BE49-F238E27FC236}">
                <a16:creationId xmlns:a16="http://schemas.microsoft.com/office/drawing/2014/main" id="{3ECCDEA0-F77C-42EB-BCA1-F1D8F73F6FA0}"/>
              </a:ext>
            </a:extLst>
          </p:cNvPr>
          <p:cNvSpPr>
            <a:spLocks noGrp="1" noChangeArrowheads="1"/>
          </p:cNvSpPr>
          <p:nvPr>
            <p:ph type="title"/>
          </p:nvPr>
        </p:nvSpPr>
        <p:spPr/>
        <p:txBody>
          <a:bodyPr/>
          <a:lstStyle/>
          <a:p>
            <a:r>
              <a:rPr lang="en-US" altLang="en-US"/>
              <a:t>Tradition is true, but not truth!</a:t>
            </a:r>
          </a:p>
        </p:txBody>
      </p:sp>
      <p:sp>
        <p:nvSpPr>
          <p:cNvPr id="162819" name="Text Box 3">
            <a:extLst>
              <a:ext uri="{FF2B5EF4-FFF2-40B4-BE49-F238E27FC236}">
                <a16:creationId xmlns:a16="http://schemas.microsoft.com/office/drawing/2014/main" id="{8BE00797-520B-4D0A-8C1C-1A854C9D20C2}"/>
              </a:ext>
            </a:extLst>
          </p:cNvPr>
          <p:cNvSpPr txBox="1">
            <a:spLocks noChangeArrowheads="1"/>
          </p:cNvSpPr>
          <p:nvPr/>
        </p:nvSpPr>
        <p:spPr bwMode="auto">
          <a:xfrm>
            <a:off x="2209800" y="2743200"/>
            <a:ext cx="5621338" cy="3422650"/>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FontTx/>
              <a:buChar char="•"/>
            </a:pPr>
            <a:r>
              <a:rPr lang="en-US" altLang="en-US" sz="3200">
                <a:latin typeface="Times New Roman" panose="02020603050405020304" pitchFamily="18" charset="0"/>
              </a:rPr>
              <a:t>The European American Church</a:t>
            </a:r>
          </a:p>
          <a:p>
            <a:pPr lvl="1">
              <a:spcBef>
                <a:spcPct val="20000"/>
              </a:spcBef>
              <a:buFontTx/>
              <a:buChar char="–"/>
            </a:pPr>
            <a:r>
              <a:rPr lang="en-US" altLang="en-US" sz="2800">
                <a:latin typeface="Times New Roman" panose="02020603050405020304" pitchFamily="18" charset="0"/>
              </a:rPr>
              <a:t>Escape from religious intolerance</a:t>
            </a:r>
          </a:p>
          <a:p>
            <a:pPr lvl="1">
              <a:spcBef>
                <a:spcPct val="20000"/>
              </a:spcBef>
              <a:buFontTx/>
              <a:buChar char="–"/>
            </a:pPr>
            <a:r>
              <a:rPr lang="en-US" altLang="en-US" sz="2800">
                <a:latin typeface="Times New Roman" panose="02020603050405020304" pitchFamily="18" charset="0"/>
              </a:rPr>
              <a:t>The dominant culture</a:t>
            </a:r>
          </a:p>
          <a:p>
            <a:pPr lvl="1">
              <a:spcBef>
                <a:spcPct val="20000"/>
              </a:spcBef>
              <a:buFontTx/>
              <a:buChar char="–"/>
            </a:pPr>
            <a:r>
              <a:rPr lang="en-US" altLang="en-US" sz="2800">
                <a:latin typeface="Times New Roman" panose="02020603050405020304" pitchFamily="18" charset="0"/>
              </a:rPr>
              <a:t>White is might </a:t>
            </a:r>
            <a:r>
              <a:rPr lang="en-US" altLang="en-US" sz="2800" b="1">
                <a:latin typeface="Times New Roman" panose="02020603050405020304" pitchFamily="18" charset="0"/>
              </a:rPr>
              <a:t>= </a:t>
            </a:r>
            <a:r>
              <a:rPr lang="en-US" altLang="en-US" sz="2800">
                <a:latin typeface="Times New Roman" panose="02020603050405020304" pitchFamily="18" charset="0"/>
              </a:rPr>
              <a:t>right</a:t>
            </a:r>
          </a:p>
          <a:p>
            <a:pPr lvl="1">
              <a:spcBef>
                <a:spcPct val="20000"/>
              </a:spcBef>
              <a:buFontTx/>
              <a:buChar char="–"/>
            </a:pPr>
            <a:r>
              <a:rPr lang="en-US" altLang="en-US" sz="2800">
                <a:latin typeface="Times New Roman" panose="02020603050405020304" pitchFamily="18" charset="0"/>
              </a:rPr>
              <a:t>Dying /self righteousness   dominant culture</a:t>
            </a:r>
          </a:p>
          <a:p>
            <a:endParaRPr lang="en-US" altLang="en-US" sz="2400">
              <a:latin typeface="Times New Roman" panose="02020603050405020304" pitchFamily="18" charset="0"/>
            </a:endParaRPr>
          </a:p>
        </p:txBody>
      </p:sp>
      <p:pic>
        <p:nvPicPr>
          <p:cNvPr id="162820" name="Picture 4">
            <a:extLst>
              <a:ext uri="{FF2B5EF4-FFF2-40B4-BE49-F238E27FC236}">
                <a16:creationId xmlns:a16="http://schemas.microsoft.com/office/drawing/2014/main" id="{CBC7D2F4-54FC-4783-8EF7-31D11C602B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3124200"/>
            <a:ext cx="2495550"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AutoShape 2">
            <a:extLst>
              <a:ext uri="{FF2B5EF4-FFF2-40B4-BE49-F238E27FC236}">
                <a16:creationId xmlns:a16="http://schemas.microsoft.com/office/drawing/2014/main" id="{FA18AD2B-C49B-480F-9C5E-FEC0DFAE9F7F}"/>
              </a:ext>
            </a:extLst>
          </p:cNvPr>
          <p:cNvSpPr>
            <a:spLocks noGrp="1" noChangeArrowheads="1"/>
          </p:cNvSpPr>
          <p:nvPr>
            <p:ph type="title"/>
          </p:nvPr>
        </p:nvSpPr>
        <p:spPr/>
        <p:txBody>
          <a:bodyPr/>
          <a:lstStyle/>
          <a:p>
            <a:pPr algn="ctr"/>
            <a:r>
              <a:rPr lang="en-US" altLang="en-US"/>
              <a:t>Reconcile to make Him known.</a:t>
            </a:r>
          </a:p>
        </p:txBody>
      </p:sp>
      <p:sp>
        <p:nvSpPr>
          <p:cNvPr id="164867" name="Rectangle 3">
            <a:extLst>
              <a:ext uri="{FF2B5EF4-FFF2-40B4-BE49-F238E27FC236}">
                <a16:creationId xmlns:a16="http://schemas.microsoft.com/office/drawing/2014/main" id="{31E1E55A-6469-40EF-9621-814DA06BBE5E}"/>
              </a:ext>
            </a:extLst>
          </p:cNvPr>
          <p:cNvSpPr>
            <a:spLocks noGrp="1" noChangeArrowheads="1"/>
          </p:cNvSpPr>
          <p:nvPr>
            <p:ph idx="1"/>
          </p:nvPr>
        </p:nvSpPr>
        <p:spPr>
          <a:xfrm>
            <a:off x="2362200" y="2362200"/>
            <a:ext cx="7086600" cy="2209800"/>
          </a:xfrm>
        </p:spPr>
        <p:txBody>
          <a:bodyPr>
            <a:normAutofit fontScale="92500" lnSpcReduction="10000"/>
          </a:bodyPr>
          <a:lstStyle/>
          <a:p>
            <a:r>
              <a:rPr lang="en-US" altLang="en-US" sz="2400"/>
              <a:t>We are both (black  and white) afraid of the ‘foreign invaders’, the new immigrants.</a:t>
            </a:r>
          </a:p>
          <a:p>
            <a:pPr lvl="1"/>
            <a:r>
              <a:rPr lang="en-US" altLang="en-US" sz="2000"/>
              <a:t>Those people.</a:t>
            </a:r>
          </a:p>
          <a:p>
            <a:pPr lvl="1"/>
            <a:r>
              <a:rPr lang="en-US" altLang="en-US" sz="2000"/>
              <a:t>We have all at one time been one of ‘those people’.</a:t>
            </a:r>
          </a:p>
          <a:p>
            <a:pPr lvl="1"/>
            <a:r>
              <a:rPr lang="en-US" altLang="en-US" sz="2000"/>
              <a:t>We must reconcile.</a:t>
            </a:r>
          </a:p>
        </p:txBody>
      </p:sp>
      <p:pic>
        <p:nvPicPr>
          <p:cNvPr id="164868" name="Picture 4">
            <a:extLst>
              <a:ext uri="{FF2B5EF4-FFF2-40B4-BE49-F238E27FC236}">
                <a16:creationId xmlns:a16="http://schemas.microsoft.com/office/drawing/2014/main" id="{3C84ECDB-2488-4ABF-82D0-E4A3CA571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4267201"/>
            <a:ext cx="4648200" cy="2398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41" name="Picture 5">
            <a:extLst>
              <a:ext uri="{FF2B5EF4-FFF2-40B4-BE49-F238E27FC236}">
                <a16:creationId xmlns:a16="http://schemas.microsoft.com/office/drawing/2014/main" id="{B08FADE6-85B1-4954-B78A-42E3394F38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133600"/>
            <a:ext cx="24003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67943" name="Picture 7">
            <a:extLst>
              <a:ext uri="{FF2B5EF4-FFF2-40B4-BE49-F238E27FC236}">
                <a16:creationId xmlns:a16="http://schemas.microsoft.com/office/drawing/2014/main" id="{5AC45A72-5871-4A68-BA74-EFCDE8DA7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447801"/>
            <a:ext cx="2400300" cy="1590675"/>
          </a:xfrm>
          <a:prstGeom prst="rect">
            <a:avLst/>
          </a:prstGeom>
          <a:noFill/>
          <a:extLst>
            <a:ext uri="{909E8E84-426E-40DD-AFC4-6F175D3DCCD1}">
              <a14:hiddenFill xmlns:a14="http://schemas.microsoft.com/office/drawing/2010/main">
                <a:solidFill>
                  <a:srgbClr val="FFFFFF"/>
                </a:solidFill>
              </a14:hiddenFill>
            </a:ext>
          </a:extLst>
        </p:spPr>
      </p:pic>
      <p:pic>
        <p:nvPicPr>
          <p:cNvPr id="167945" name="Picture 9">
            <a:extLst>
              <a:ext uri="{FF2B5EF4-FFF2-40B4-BE49-F238E27FC236}">
                <a16:creationId xmlns:a16="http://schemas.microsoft.com/office/drawing/2014/main" id="{FAA09DDD-4330-4125-82A9-2DD41F4CEF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1600201"/>
            <a:ext cx="2400300" cy="1609725"/>
          </a:xfrm>
          <a:prstGeom prst="rect">
            <a:avLst/>
          </a:prstGeom>
          <a:noFill/>
          <a:extLst>
            <a:ext uri="{909E8E84-426E-40DD-AFC4-6F175D3DCCD1}">
              <a14:hiddenFill xmlns:a14="http://schemas.microsoft.com/office/drawing/2010/main">
                <a:solidFill>
                  <a:srgbClr val="FFFFFF"/>
                </a:solidFill>
              </a14:hiddenFill>
            </a:ext>
          </a:extLst>
        </p:spPr>
      </p:pic>
      <p:pic>
        <p:nvPicPr>
          <p:cNvPr id="167947" name="Picture 11">
            <a:extLst>
              <a:ext uri="{FF2B5EF4-FFF2-40B4-BE49-F238E27FC236}">
                <a16:creationId xmlns:a16="http://schemas.microsoft.com/office/drawing/2014/main" id="{9F32E6B1-CB35-420D-9030-F8C87464DB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4572000"/>
            <a:ext cx="240030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167949" name="Picture 13">
            <a:extLst>
              <a:ext uri="{FF2B5EF4-FFF2-40B4-BE49-F238E27FC236}">
                <a16:creationId xmlns:a16="http://schemas.microsoft.com/office/drawing/2014/main" id="{B640AF1D-696F-404B-A3ED-2CDCCD6F76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8200" y="3733800"/>
            <a:ext cx="17145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167951" name="Picture 15">
            <a:extLst>
              <a:ext uri="{FF2B5EF4-FFF2-40B4-BE49-F238E27FC236}">
                <a16:creationId xmlns:a16="http://schemas.microsoft.com/office/drawing/2014/main" id="{9406EAAD-237A-41A7-8A47-1084BF207C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3352800"/>
            <a:ext cx="2533650" cy="3028950"/>
          </a:xfrm>
          <a:prstGeom prst="rect">
            <a:avLst/>
          </a:prstGeom>
          <a:noFill/>
          <a:extLst>
            <a:ext uri="{909E8E84-426E-40DD-AFC4-6F175D3DCCD1}">
              <a14:hiddenFill xmlns:a14="http://schemas.microsoft.com/office/drawing/2010/main">
                <a:solidFill>
                  <a:srgbClr val="FFFFFF"/>
                </a:solidFill>
              </a14:hiddenFill>
            </a:ext>
          </a:extLst>
        </p:spPr>
      </p:pic>
      <p:sp>
        <p:nvSpPr>
          <p:cNvPr id="167952" name="Text Box 16">
            <a:extLst>
              <a:ext uri="{FF2B5EF4-FFF2-40B4-BE49-F238E27FC236}">
                <a16:creationId xmlns:a16="http://schemas.microsoft.com/office/drawing/2014/main" id="{566E3696-626F-4A13-981E-458CEA463EB6}"/>
              </a:ext>
            </a:extLst>
          </p:cNvPr>
          <p:cNvSpPr txBox="1">
            <a:spLocks noChangeArrowheads="1"/>
          </p:cNvSpPr>
          <p:nvPr/>
        </p:nvSpPr>
        <p:spPr bwMode="auto">
          <a:xfrm>
            <a:off x="5241925" y="192089"/>
            <a:ext cx="462819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chemeClr val="accent2"/>
                </a:solidFill>
              </a:rPr>
              <a:t>The core of the dream was not</a:t>
            </a:r>
          </a:p>
          <a:p>
            <a:r>
              <a:rPr lang="en-US" altLang="en-US" sz="2400" b="1">
                <a:solidFill>
                  <a:schemeClr val="accent2"/>
                </a:solidFill>
              </a:rPr>
              <a:t>equality, but reconciliation.</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AutoShape 2">
            <a:extLst>
              <a:ext uri="{FF2B5EF4-FFF2-40B4-BE49-F238E27FC236}">
                <a16:creationId xmlns:a16="http://schemas.microsoft.com/office/drawing/2014/main" id="{ABA1135B-165F-464B-8D5B-7DAF8C824A2A}"/>
              </a:ext>
            </a:extLst>
          </p:cNvPr>
          <p:cNvSpPr>
            <a:spLocks noGrp="1" noChangeArrowheads="1"/>
          </p:cNvSpPr>
          <p:nvPr>
            <p:ph type="title"/>
          </p:nvPr>
        </p:nvSpPr>
        <p:spPr/>
        <p:txBody>
          <a:bodyPr/>
          <a:lstStyle/>
          <a:p>
            <a:r>
              <a:rPr lang="en-US" altLang="en-US"/>
              <a:t>Divine Dissatisfaction</a:t>
            </a:r>
          </a:p>
        </p:txBody>
      </p:sp>
      <p:sp>
        <p:nvSpPr>
          <p:cNvPr id="97283" name="Rectangle 3">
            <a:extLst>
              <a:ext uri="{FF2B5EF4-FFF2-40B4-BE49-F238E27FC236}">
                <a16:creationId xmlns:a16="http://schemas.microsoft.com/office/drawing/2014/main" id="{D54E969D-C45F-4424-85D3-C377E118BD8F}"/>
              </a:ext>
            </a:extLst>
          </p:cNvPr>
          <p:cNvSpPr>
            <a:spLocks noGrp="1" noChangeArrowheads="1"/>
          </p:cNvSpPr>
          <p:nvPr>
            <p:ph idx="1"/>
          </p:nvPr>
        </p:nvSpPr>
        <p:spPr/>
        <p:txBody>
          <a:bodyPr/>
          <a:lstStyle/>
          <a:p>
            <a:r>
              <a:rPr lang="en-US" altLang="en-US"/>
              <a:t>We have neglected to tell them about the Kingdom of Heaven…., we are too interested in our own kingdoms on earth.</a:t>
            </a:r>
          </a:p>
        </p:txBody>
      </p:sp>
      <p:pic>
        <p:nvPicPr>
          <p:cNvPr id="97284" name="Picture 4">
            <a:extLst>
              <a:ext uri="{FF2B5EF4-FFF2-40B4-BE49-F238E27FC236}">
                <a16:creationId xmlns:a16="http://schemas.microsoft.com/office/drawing/2014/main" id="{8595FA2E-8981-41B1-9A0B-9E31BFF19B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2864556"/>
            <a:ext cx="1981200" cy="3320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85" name="Text Box 5">
            <a:extLst>
              <a:ext uri="{FF2B5EF4-FFF2-40B4-BE49-F238E27FC236}">
                <a16:creationId xmlns:a16="http://schemas.microsoft.com/office/drawing/2014/main" id="{A6970DFD-377B-4560-9046-5269CE6F417D}"/>
              </a:ext>
            </a:extLst>
          </p:cNvPr>
          <p:cNvSpPr txBox="1">
            <a:spLocks noChangeArrowheads="1"/>
          </p:cNvSpPr>
          <p:nvPr/>
        </p:nvSpPr>
        <p:spPr bwMode="auto">
          <a:xfrm>
            <a:off x="2955925" y="4151314"/>
            <a:ext cx="3295650"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AME</a:t>
            </a:r>
          </a:p>
          <a:p>
            <a:r>
              <a:rPr lang="en-US" altLang="en-US" b="1"/>
              <a:t>COGIC</a:t>
            </a:r>
          </a:p>
          <a:p>
            <a:r>
              <a:rPr lang="en-US" altLang="en-US" b="1"/>
              <a:t>NBC</a:t>
            </a:r>
          </a:p>
          <a:p>
            <a:r>
              <a:rPr lang="en-US" altLang="en-US" b="1"/>
              <a:t>ABC</a:t>
            </a:r>
          </a:p>
          <a:p>
            <a:r>
              <a:rPr lang="en-US" altLang="en-US" b="1"/>
              <a:t>PNBC</a:t>
            </a:r>
          </a:p>
          <a:p>
            <a:r>
              <a:rPr lang="en-US" altLang="en-US" b="1"/>
              <a:t>QRSTUVWXYZ</a:t>
            </a:r>
          </a:p>
          <a:p>
            <a:r>
              <a:rPr lang="en-US" altLang="en-US" b="1"/>
              <a:t>THE LIST GOES ON AND 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a:extLst>
              <a:ext uri="{FF2B5EF4-FFF2-40B4-BE49-F238E27FC236}">
                <a16:creationId xmlns:a16="http://schemas.microsoft.com/office/drawing/2014/main" id="{30EBF25D-1900-47B7-AD37-8685084136F6}"/>
              </a:ext>
            </a:extLst>
          </p:cNvPr>
          <p:cNvSpPr>
            <a:spLocks noGrp="1" noChangeArrowheads="1"/>
          </p:cNvSpPr>
          <p:nvPr>
            <p:ph type="title"/>
          </p:nvPr>
        </p:nvSpPr>
        <p:spPr/>
        <p:txBody>
          <a:bodyPr/>
          <a:lstStyle/>
          <a:p>
            <a:r>
              <a:rPr lang="en-US" altLang="en-US" sz="3200"/>
              <a:t>We wear our Color as Coat of arms.</a:t>
            </a:r>
            <a:br>
              <a:rPr lang="en-US" altLang="en-US" sz="3200"/>
            </a:br>
            <a:r>
              <a:rPr lang="en-US" altLang="en-US" sz="3200"/>
              <a:t>We have no moral superiority but a moral mandate.</a:t>
            </a:r>
          </a:p>
        </p:txBody>
      </p:sp>
      <p:sp>
        <p:nvSpPr>
          <p:cNvPr id="7171" name="Rectangle 3">
            <a:extLst>
              <a:ext uri="{FF2B5EF4-FFF2-40B4-BE49-F238E27FC236}">
                <a16:creationId xmlns:a16="http://schemas.microsoft.com/office/drawing/2014/main" id="{0B6C5D7B-D2AD-4AFA-B335-E8A2FFB16FD6}"/>
              </a:ext>
            </a:extLst>
          </p:cNvPr>
          <p:cNvSpPr>
            <a:spLocks noGrp="1" noChangeArrowheads="1"/>
          </p:cNvSpPr>
          <p:nvPr>
            <p:ph idx="1"/>
          </p:nvPr>
        </p:nvSpPr>
        <p:spPr>
          <a:xfrm>
            <a:off x="2362200" y="2362200"/>
            <a:ext cx="7239000" cy="1828800"/>
          </a:xfrm>
        </p:spPr>
        <p:txBody>
          <a:bodyPr>
            <a:normAutofit fontScale="92500" lnSpcReduction="10000"/>
          </a:bodyPr>
          <a:lstStyle/>
          <a:p>
            <a:r>
              <a:rPr lang="en-US" altLang="en-US" sz="1800"/>
              <a:t>Until the swords turn into plowshares, </a:t>
            </a:r>
          </a:p>
          <a:p>
            <a:r>
              <a:rPr lang="en-US" altLang="en-US" sz="1800"/>
              <a:t>Until the children eat their fill, </a:t>
            </a:r>
          </a:p>
          <a:p>
            <a:r>
              <a:rPr lang="en-US" altLang="en-US" sz="1800"/>
              <a:t>Until the mansions admit the lowly, </a:t>
            </a:r>
          </a:p>
          <a:p>
            <a:r>
              <a:rPr lang="en-US" altLang="en-US" sz="1800"/>
              <a:t>We have no cause for standing still.    </a:t>
            </a:r>
          </a:p>
          <a:p>
            <a:pPr lvl="2"/>
            <a:r>
              <a:rPr lang="en-US" altLang="en-US" sz="1800"/>
              <a:t>J. Small, 1990 (Australian Folk Singer)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AutoShape 2">
            <a:extLst>
              <a:ext uri="{FF2B5EF4-FFF2-40B4-BE49-F238E27FC236}">
                <a16:creationId xmlns:a16="http://schemas.microsoft.com/office/drawing/2014/main" id="{EF75BE8F-A980-46E4-8836-E5E0BEE75D26}"/>
              </a:ext>
            </a:extLst>
          </p:cNvPr>
          <p:cNvSpPr>
            <a:spLocks noGrp="1" noChangeArrowheads="1"/>
          </p:cNvSpPr>
          <p:nvPr>
            <p:ph type="title"/>
          </p:nvPr>
        </p:nvSpPr>
        <p:spPr/>
        <p:txBody>
          <a:bodyPr/>
          <a:lstStyle/>
          <a:p>
            <a:r>
              <a:rPr lang="en-US" altLang="en-US"/>
              <a:t>Divine Dissatisfaction</a:t>
            </a:r>
          </a:p>
        </p:txBody>
      </p:sp>
      <p:sp>
        <p:nvSpPr>
          <p:cNvPr id="94211" name="Rectangle 3">
            <a:extLst>
              <a:ext uri="{FF2B5EF4-FFF2-40B4-BE49-F238E27FC236}">
                <a16:creationId xmlns:a16="http://schemas.microsoft.com/office/drawing/2014/main" id="{31AC0755-2208-43BE-8752-EDB11920C39B}"/>
              </a:ext>
            </a:extLst>
          </p:cNvPr>
          <p:cNvSpPr>
            <a:spLocks noGrp="1" noChangeArrowheads="1"/>
          </p:cNvSpPr>
          <p:nvPr>
            <p:ph idx="1"/>
          </p:nvPr>
        </p:nvSpPr>
        <p:spPr>
          <a:xfrm>
            <a:off x="2362200" y="2362200"/>
            <a:ext cx="7315200" cy="914400"/>
          </a:xfrm>
        </p:spPr>
        <p:txBody>
          <a:bodyPr/>
          <a:lstStyle/>
          <a:p>
            <a:pPr>
              <a:lnSpc>
                <a:spcPct val="90000"/>
              </a:lnSpc>
            </a:pPr>
            <a:r>
              <a:rPr lang="en-US" altLang="en-US"/>
              <a:t>Lu 9:2 And he sent them to preach the kingdom of God, and to heal the sick</a:t>
            </a:r>
          </a:p>
        </p:txBody>
      </p:sp>
      <p:pic>
        <p:nvPicPr>
          <p:cNvPr id="94212" name="Picture 4">
            <a:extLst>
              <a:ext uri="{FF2B5EF4-FFF2-40B4-BE49-F238E27FC236}">
                <a16:creationId xmlns:a16="http://schemas.microsoft.com/office/drawing/2014/main" id="{F8978FD4-507E-4F9A-BE9B-ABE8538C6B78}"/>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324600" y="3276600"/>
            <a:ext cx="28956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94215" name="Picture 7">
            <a:extLst>
              <a:ext uri="{FF2B5EF4-FFF2-40B4-BE49-F238E27FC236}">
                <a16:creationId xmlns:a16="http://schemas.microsoft.com/office/drawing/2014/main" id="{D927319D-926F-45C4-8B3E-01A0EBE85105}"/>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14600" y="3276601"/>
            <a:ext cx="3276600" cy="2174875"/>
          </a:xfrm>
          <a:prstGeom prst="rect">
            <a:avLst/>
          </a:prstGeom>
          <a:noFill/>
          <a:extLst>
            <a:ext uri="{909E8E84-426E-40DD-AFC4-6F175D3DCCD1}">
              <a14:hiddenFill xmlns:a14="http://schemas.microsoft.com/office/drawing/2010/main">
                <a:solidFill>
                  <a:srgbClr val="FFFFFF"/>
                </a:solidFill>
              </a14:hiddenFill>
            </a:ext>
          </a:extLst>
        </p:spPr>
      </p:pic>
      <p:sp>
        <p:nvSpPr>
          <p:cNvPr id="94216" name="Text Box 8">
            <a:extLst>
              <a:ext uri="{FF2B5EF4-FFF2-40B4-BE49-F238E27FC236}">
                <a16:creationId xmlns:a16="http://schemas.microsoft.com/office/drawing/2014/main" id="{2E7AD2D2-BFD6-4D54-9587-4C7DE2F64621}"/>
              </a:ext>
            </a:extLst>
          </p:cNvPr>
          <p:cNvSpPr txBox="1">
            <a:spLocks noChangeArrowheads="1"/>
          </p:cNvSpPr>
          <p:nvPr/>
        </p:nvSpPr>
        <p:spPr bwMode="auto">
          <a:xfrm>
            <a:off x="2498725" y="5522914"/>
            <a:ext cx="36004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With TB of the spine, this child</a:t>
            </a:r>
          </a:p>
          <a:p>
            <a:r>
              <a:rPr lang="en-US" altLang="en-US"/>
              <a:t>would find it hard to look up at the</a:t>
            </a:r>
          </a:p>
          <a:p>
            <a:r>
              <a:rPr lang="en-US" altLang="en-US"/>
              <a:t>Savior.</a:t>
            </a:r>
          </a:p>
        </p:txBody>
      </p:sp>
      <p:sp>
        <p:nvSpPr>
          <p:cNvPr id="94217" name="Text Box 9">
            <a:extLst>
              <a:ext uri="{FF2B5EF4-FFF2-40B4-BE49-F238E27FC236}">
                <a16:creationId xmlns:a16="http://schemas.microsoft.com/office/drawing/2014/main" id="{DA6BFE84-3C69-4765-8323-250AB2E2DD43}"/>
              </a:ext>
            </a:extLst>
          </p:cNvPr>
          <p:cNvSpPr txBox="1">
            <a:spLocks noChangeArrowheads="1"/>
          </p:cNvSpPr>
          <p:nvPr/>
        </p:nvSpPr>
        <p:spPr bwMode="auto">
          <a:xfrm>
            <a:off x="6324600" y="5522852"/>
            <a:ext cx="36004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t>How do we tell this toothless child</a:t>
            </a:r>
          </a:p>
          <a:p>
            <a:r>
              <a:rPr lang="en-US" altLang="en-US" dirty="0"/>
              <a:t>about the bread of life?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5" name="Rectangle 5">
            <a:extLst>
              <a:ext uri="{FF2B5EF4-FFF2-40B4-BE49-F238E27FC236}">
                <a16:creationId xmlns:a16="http://schemas.microsoft.com/office/drawing/2014/main" id="{1DFAEA00-AD84-4694-A2B7-13C8BEB27B73}"/>
              </a:ext>
            </a:extLst>
          </p:cNvPr>
          <p:cNvSpPr>
            <a:spLocks noChangeArrowheads="1"/>
          </p:cNvSpPr>
          <p:nvPr/>
        </p:nvSpPr>
        <p:spPr bwMode="auto">
          <a:xfrm>
            <a:off x="1524000" y="2291834"/>
            <a:ext cx="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spAutoFit/>
          </a:bodyPr>
          <a:lstStyle/>
          <a:p>
            <a:endParaRPr lang="en-US" altLang="en-US"/>
          </a:p>
        </p:txBody>
      </p:sp>
      <p:pic>
        <p:nvPicPr>
          <p:cNvPr id="174084" name="Picture 4" descr="Prosperity Gospel in TIME">
            <a:hlinkClick r:id="rId2"/>
            <a:extLst>
              <a:ext uri="{FF2B5EF4-FFF2-40B4-BE49-F238E27FC236}">
                <a16:creationId xmlns:a16="http://schemas.microsoft.com/office/drawing/2014/main" id="{126DD471-0B8C-4938-BAF1-A524949AFE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981200"/>
            <a:ext cx="2762250" cy="3733800"/>
          </a:xfrm>
          <a:prstGeom prst="rect">
            <a:avLst/>
          </a:prstGeom>
          <a:noFill/>
          <a:extLst>
            <a:ext uri="{909E8E84-426E-40DD-AFC4-6F175D3DCCD1}">
              <a14:hiddenFill xmlns:a14="http://schemas.microsoft.com/office/drawing/2010/main">
                <a:solidFill>
                  <a:srgbClr val="FFFFFF"/>
                </a:solidFill>
              </a14:hiddenFill>
            </a:ext>
          </a:extLst>
        </p:spPr>
      </p:pic>
      <p:sp>
        <p:nvSpPr>
          <p:cNvPr id="174086" name="Rectangle 6">
            <a:hlinkClick r:id="rId2"/>
            <a:extLst>
              <a:ext uri="{FF2B5EF4-FFF2-40B4-BE49-F238E27FC236}">
                <a16:creationId xmlns:a16="http://schemas.microsoft.com/office/drawing/2014/main" id="{60EB0593-E493-441D-B1FB-89CBE799D922}"/>
              </a:ext>
            </a:extLst>
          </p:cNvPr>
          <p:cNvSpPr>
            <a:spLocks noChangeArrowheads="1"/>
          </p:cNvSpPr>
          <p:nvPr/>
        </p:nvSpPr>
        <p:spPr bwMode="auto">
          <a:xfrm>
            <a:off x="1524000" y="22918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ltLang="en-US"/>
          </a:p>
        </p:txBody>
      </p:sp>
      <p:sp>
        <p:nvSpPr>
          <p:cNvPr id="174087" name="AutoShape 7">
            <a:extLst>
              <a:ext uri="{FF2B5EF4-FFF2-40B4-BE49-F238E27FC236}">
                <a16:creationId xmlns:a16="http://schemas.microsoft.com/office/drawing/2014/main" id="{680A2F2A-F0E6-472B-9565-32F60216F1BC}"/>
              </a:ext>
            </a:extLst>
          </p:cNvPr>
          <p:cNvSpPr>
            <a:spLocks noGrp="1" noChangeArrowheads="1"/>
          </p:cNvSpPr>
          <p:nvPr>
            <p:ph type="title"/>
          </p:nvPr>
        </p:nvSpPr>
        <p:spPr/>
        <p:txBody>
          <a:bodyPr/>
          <a:lstStyle/>
          <a:p>
            <a:r>
              <a:rPr lang="en-US" altLang="en-US" sz="3200"/>
              <a:t>The Dilemma of our times is unique to us and does not resonate with most of the world!</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2" name="Picture 4">
            <a:extLst>
              <a:ext uri="{FF2B5EF4-FFF2-40B4-BE49-F238E27FC236}">
                <a16:creationId xmlns:a16="http://schemas.microsoft.com/office/drawing/2014/main" id="{DFEE0D69-0217-442B-B8C7-BB705A355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961912"/>
            <a:ext cx="4114800" cy="2719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6133" name="Text Box 5">
            <a:extLst>
              <a:ext uri="{FF2B5EF4-FFF2-40B4-BE49-F238E27FC236}">
                <a16:creationId xmlns:a16="http://schemas.microsoft.com/office/drawing/2014/main" id="{4A8D7FB6-EA0C-4D01-8C82-64306224BC41}"/>
              </a:ext>
            </a:extLst>
          </p:cNvPr>
          <p:cNvSpPr txBox="1">
            <a:spLocks noChangeArrowheads="1"/>
          </p:cNvSpPr>
          <p:nvPr/>
        </p:nvSpPr>
        <p:spPr bwMode="auto">
          <a:xfrm>
            <a:off x="1524000" y="4809744"/>
            <a:ext cx="4114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t>This family spends about $5 per week for food. When they can find it.</a:t>
            </a:r>
          </a:p>
        </p:txBody>
      </p:sp>
      <p:pic>
        <p:nvPicPr>
          <p:cNvPr id="176134" name="Picture 6">
            <a:hlinkClick r:id="rId3"/>
            <a:extLst>
              <a:ext uri="{FF2B5EF4-FFF2-40B4-BE49-F238E27FC236}">
                <a16:creationId xmlns:a16="http://schemas.microsoft.com/office/drawing/2014/main" id="{8A4BD68C-A2DD-4B2A-89BB-5AE89D91E6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400800" y="1961912"/>
            <a:ext cx="4184040" cy="2719626"/>
          </a:xfrm>
          <a:prstGeom prst="rect">
            <a:avLst/>
          </a:prstGeom>
          <a:noFill/>
          <a:extLst>
            <a:ext uri="{909E8E84-426E-40DD-AFC4-6F175D3DCCD1}">
              <a14:hiddenFill xmlns:a14="http://schemas.microsoft.com/office/drawing/2010/main">
                <a:solidFill>
                  <a:srgbClr val="FFFFFF"/>
                </a:solidFill>
              </a14:hiddenFill>
            </a:ext>
          </a:extLst>
        </p:spPr>
      </p:pic>
      <p:sp>
        <p:nvSpPr>
          <p:cNvPr id="176135" name="Text Box 7">
            <a:extLst>
              <a:ext uri="{FF2B5EF4-FFF2-40B4-BE49-F238E27FC236}">
                <a16:creationId xmlns:a16="http://schemas.microsoft.com/office/drawing/2014/main" id="{F5D25F12-C8FF-4665-9DFD-80D22B7DEBB6}"/>
              </a:ext>
            </a:extLst>
          </p:cNvPr>
          <p:cNvSpPr txBox="1">
            <a:spLocks noChangeArrowheads="1"/>
          </p:cNvSpPr>
          <p:nvPr/>
        </p:nvSpPr>
        <p:spPr bwMode="auto">
          <a:xfrm>
            <a:off x="6324600" y="4800600"/>
            <a:ext cx="42100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This family spends as much as they</a:t>
            </a:r>
          </a:p>
          <a:p>
            <a:r>
              <a:rPr lang="en-US" altLang="en-US"/>
              <a:t>want, whenever they want for whatever </a:t>
            </a:r>
          </a:p>
          <a:p>
            <a:r>
              <a:rPr lang="en-US" altLang="en-US"/>
              <a:t>they want.</a:t>
            </a:r>
          </a:p>
        </p:txBody>
      </p:sp>
      <p:sp>
        <p:nvSpPr>
          <p:cNvPr id="176136" name="AutoShape 8">
            <a:extLst>
              <a:ext uri="{FF2B5EF4-FFF2-40B4-BE49-F238E27FC236}">
                <a16:creationId xmlns:a16="http://schemas.microsoft.com/office/drawing/2014/main" id="{0C133456-BAF1-4449-BB26-3F3027A09B62}"/>
              </a:ext>
            </a:extLst>
          </p:cNvPr>
          <p:cNvSpPr>
            <a:spLocks noGrp="1" noChangeArrowheads="1"/>
          </p:cNvSpPr>
          <p:nvPr>
            <p:ph type="title"/>
          </p:nvPr>
        </p:nvSpPr>
        <p:spPr/>
        <p:txBody>
          <a:bodyPr/>
          <a:lstStyle/>
          <a:p>
            <a:r>
              <a:rPr lang="en-US" altLang="en-US"/>
              <a:t>…, does not resonate…!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AutoShape 2">
            <a:extLst>
              <a:ext uri="{FF2B5EF4-FFF2-40B4-BE49-F238E27FC236}">
                <a16:creationId xmlns:a16="http://schemas.microsoft.com/office/drawing/2014/main" id="{87E5C3A2-F0B2-4CF1-BFF1-1E7DC3BBB5D7}"/>
              </a:ext>
            </a:extLst>
          </p:cNvPr>
          <p:cNvSpPr>
            <a:spLocks noGrp="1" noChangeArrowheads="1"/>
          </p:cNvSpPr>
          <p:nvPr>
            <p:ph type="title"/>
          </p:nvPr>
        </p:nvSpPr>
        <p:spPr/>
        <p:txBody>
          <a:bodyPr/>
          <a:lstStyle/>
          <a:p>
            <a:r>
              <a:rPr lang="en-US" altLang="en-US"/>
              <a:t>Divine Dissatisfaction</a:t>
            </a:r>
          </a:p>
        </p:txBody>
      </p:sp>
      <p:sp>
        <p:nvSpPr>
          <p:cNvPr id="104451" name="Rectangle 3">
            <a:extLst>
              <a:ext uri="{FF2B5EF4-FFF2-40B4-BE49-F238E27FC236}">
                <a16:creationId xmlns:a16="http://schemas.microsoft.com/office/drawing/2014/main" id="{064288BB-B483-494C-AC27-F8F4B862BC5A}"/>
              </a:ext>
            </a:extLst>
          </p:cNvPr>
          <p:cNvSpPr>
            <a:spLocks noGrp="1" noChangeArrowheads="1"/>
          </p:cNvSpPr>
          <p:nvPr>
            <p:ph idx="1"/>
          </p:nvPr>
        </p:nvSpPr>
        <p:spPr>
          <a:xfrm>
            <a:off x="2362200" y="2362200"/>
            <a:ext cx="7620000" cy="2133600"/>
          </a:xfrm>
        </p:spPr>
        <p:txBody>
          <a:bodyPr/>
          <a:lstStyle/>
          <a:p>
            <a:pPr lvl="1"/>
            <a:r>
              <a:rPr lang="en-US" altLang="en-US" sz="2000"/>
              <a:t>We need to ‘find ourselves’ is what the preachers preach today. However, Jesus preached that we must lose ourselves!</a:t>
            </a:r>
          </a:p>
          <a:p>
            <a:pPr lvl="1"/>
            <a:r>
              <a:rPr lang="en-US" altLang="en-US" sz="2000"/>
              <a:t>Mt 16:25 For whosoever will save his life shall lose it: 	and whosoever will lose his life for my sake shall find it.</a:t>
            </a:r>
          </a:p>
          <a:p>
            <a:pPr lvl="1"/>
            <a:endParaRPr lang="en-US" altLang="en-US" sz="2000"/>
          </a:p>
          <a:p>
            <a:endParaRPr lang="en-US" altLang="en-US" sz="2400"/>
          </a:p>
        </p:txBody>
      </p:sp>
      <p:pic>
        <p:nvPicPr>
          <p:cNvPr id="104462" name="Picture 14" descr="A Palestinian girl stands on the roof of the women's centre in Balata camp. Photo copyright: Basecamp Balata ">
            <a:extLst>
              <a:ext uri="{FF2B5EF4-FFF2-40B4-BE49-F238E27FC236}">
                <a16:creationId xmlns:a16="http://schemas.microsoft.com/office/drawing/2014/main" id="{D57067A4-BBE7-43CD-9578-1474744D84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4495800"/>
            <a:ext cx="28575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104463" name="Picture 15">
            <a:extLst>
              <a:ext uri="{FF2B5EF4-FFF2-40B4-BE49-F238E27FC236}">
                <a16:creationId xmlns:a16="http://schemas.microsoft.com/office/drawing/2014/main" id="{20AA1DC2-0D35-4F81-9A0D-D9253D6A62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1" y="4191001"/>
            <a:ext cx="2944813" cy="229552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AutoShape 2">
            <a:extLst>
              <a:ext uri="{FF2B5EF4-FFF2-40B4-BE49-F238E27FC236}">
                <a16:creationId xmlns:a16="http://schemas.microsoft.com/office/drawing/2014/main" id="{740E38A6-BFD0-4BA6-9C26-43C69C732226}"/>
              </a:ext>
            </a:extLst>
          </p:cNvPr>
          <p:cNvSpPr>
            <a:spLocks noGrp="1" noChangeArrowheads="1"/>
          </p:cNvSpPr>
          <p:nvPr>
            <p:ph type="title"/>
          </p:nvPr>
        </p:nvSpPr>
        <p:spPr/>
        <p:txBody>
          <a:bodyPr/>
          <a:lstStyle/>
          <a:p>
            <a:r>
              <a:rPr lang="en-US" altLang="en-US"/>
              <a:t>Divine Dissatisfaction</a:t>
            </a:r>
          </a:p>
        </p:txBody>
      </p:sp>
      <p:sp>
        <p:nvSpPr>
          <p:cNvPr id="109573" name="Text Box 5">
            <a:extLst>
              <a:ext uri="{FF2B5EF4-FFF2-40B4-BE49-F238E27FC236}">
                <a16:creationId xmlns:a16="http://schemas.microsoft.com/office/drawing/2014/main" id="{BBFCDDB8-9F85-4948-8BE2-6AFA787DB069}"/>
              </a:ext>
            </a:extLst>
          </p:cNvPr>
          <p:cNvSpPr txBox="1">
            <a:spLocks noChangeArrowheads="1"/>
          </p:cNvSpPr>
          <p:nvPr/>
        </p:nvSpPr>
        <p:spPr bwMode="auto">
          <a:xfrm>
            <a:off x="2667000" y="4876800"/>
            <a:ext cx="28194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600" b="1" i="1">
                <a:latin typeface="Times New Roman" panose="02020603050405020304" pitchFamily="18" charset="0"/>
              </a:rPr>
              <a:t>The god of prosperity.</a:t>
            </a:r>
          </a:p>
          <a:p>
            <a:endParaRPr lang="en-US" altLang="en-US" sz="3600" i="1">
              <a:latin typeface="Times New Roman" panose="02020603050405020304" pitchFamily="18" charset="0"/>
            </a:endParaRPr>
          </a:p>
        </p:txBody>
      </p:sp>
      <p:pic>
        <p:nvPicPr>
          <p:cNvPr id="7" name="Picture 6" descr="https://www.flickr.com/photos/22079246@N03/3204305084">
            <a:extLst>
              <a:ext uri="{FF2B5EF4-FFF2-40B4-BE49-F238E27FC236}">
                <a16:creationId xmlns:a16="http://schemas.microsoft.com/office/drawing/2014/main" id="{B96737C5-1159-407F-B398-DD51A4969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3614737"/>
            <a:ext cx="3810000" cy="25241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AutoShape 2">
            <a:extLst>
              <a:ext uri="{FF2B5EF4-FFF2-40B4-BE49-F238E27FC236}">
                <a16:creationId xmlns:a16="http://schemas.microsoft.com/office/drawing/2014/main" id="{102575B0-76E5-4F01-8ED0-6ABF58E7F50D}"/>
              </a:ext>
            </a:extLst>
          </p:cNvPr>
          <p:cNvSpPr>
            <a:spLocks noGrp="1" noChangeArrowheads="1"/>
          </p:cNvSpPr>
          <p:nvPr>
            <p:ph type="title"/>
          </p:nvPr>
        </p:nvSpPr>
        <p:spPr/>
        <p:txBody>
          <a:bodyPr/>
          <a:lstStyle/>
          <a:p>
            <a:r>
              <a:rPr lang="en-US" altLang="en-US" sz="3200"/>
              <a:t>Missions is the Ministry of the Maladjusted</a:t>
            </a:r>
          </a:p>
        </p:txBody>
      </p:sp>
      <p:sp>
        <p:nvSpPr>
          <p:cNvPr id="140291" name="Rectangle 3">
            <a:extLst>
              <a:ext uri="{FF2B5EF4-FFF2-40B4-BE49-F238E27FC236}">
                <a16:creationId xmlns:a16="http://schemas.microsoft.com/office/drawing/2014/main" id="{E4149DAE-FC33-4AB8-9951-90BCDC80F7DC}"/>
              </a:ext>
            </a:extLst>
          </p:cNvPr>
          <p:cNvSpPr>
            <a:spLocks noGrp="1" noChangeArrowheads="1"/>
          </p:cNvSpPr>
          <p:nvPr>
            <p:ph idx="1"/>
          </p:nvPr>
        </p:nvSpPr>
        <p:spPr/>
        <p:txBody>
          <a:bodyPr/>
          <a:lstStyle/>
          <a:p>
            <a:pPr>
              <a:lnSpc>
                <a:spcPct val="80000"/>
              </a:lnSpc>
            </a:pPr>
            <a:r>
              <a:rPr lang="en-US" altLang="en-US" sz="1800"/>
              <a:t>In an essay ‘A knock at midnight’, Dr. King writes thusly: Modern psychology has a word that is probably used more than any other word. It is the word “maladjusted.” </a:t>
            </a:r>
          </a:p>
          <a:p>
            <a:pPr>
              <a:lnSpc>
                <a:spcPct val="80000"/>
              </a:lnSpc>
            </a:pPr>
            <a:endParaRPr lang="en-US" altLang="en-US" sz="1800"/>
          </a:p>
          <a:p>
            <a:pPr>
              <a:lnSpc>
                <a:spcPct val="80000"/>
              </a:lnSpc>
            </a:pPr>
            <a:r>
              <a:rPr lang="en-US" altLang="en-US" sz="1800"/>
              <a:t>Now we should all seek to live a well adjusted life in order to avoid neurotic and schizophrenic personalities. </a:t>
            </a:r>
          </a:p>
          <a:p>
            <a:pPr>
              <a:lnSpc>
                <a:spcPct val="80000"/>
              </a:lnSpc>
            </a:pPr>
            <a:endParaRPr lang="en-US" altLang="en-US" sz="1800"/>
          </a:p>
          <a:p>
            <a:pPr>
              <a:lnSpc>
                <a:spcPct val="80000"/>
              </a:lnSpc>
            </a:pPr>
            <a:r>
              <a:rPr lang="en-US" altLang="en-US" sz="1800"/>
              <a:t>But there are some things within our social order to which I am proud to be maladjusted and to which I call upon you to be maladjusted…., I call upon you to be as maladjusted as Amos who in the midst of the injustices of his day cried out in words that echo across the generation, </a:t>
            </a:r>
          </a:p>
          <a:p>
            <a:pPr>
              <a:lnSpc>
                <a:spcPct val="80000"/>
              </a:lnSpc>
            </a:pPr>
            <a:endParaRPr lang="en-US" altLang="en-US" sz="1800"/>
          </a:p>
          <a:p>
            <a:pPr>
              <a:lnSpc>
                <a:spcPct val="80000"/>
              </a:lnSpc>
            </a:pPr>
            <a:r>
              <a:rPr lang="en-US" altLang="en-US" sz="1800"/>
              <a:t>“Let judgment run down like waters and righteousness like a mighty stream…” </a:t>
            </a:r>
            <a:br>
              <a:rPr lang="en-US" altLang="en-US" sz="1800"/>
            </a:br>
            <a:endParaRPr lang="en-US" altLang="en-US" sz="18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2">
            <a:extLst>
              <a:ext uri="{FF2B5EF4-FFF2-40B4-BE49-F238E27FC236}">
                <a16:creationId xmlns:a16="http://schemas.microsoft.com/office/drawing/2014/main" id="{AD8FBA7F-1DCD-4F63-9518-52AFAB48A66A}"/>
              </a:ext>
            </a:extLst>
          </p:cNvPr>
          <p:cNvSpPr>
            <a:spLocks noGrp="1" noChangeArrowheads="1"/>
          </p:cNvSpPr>
          <p:nvPr>
            <p:ph type="title"/>
          </p:nvPr>
        </p:nvSpPr>
        <p:spPr/>
        <p:txBody>
          <a:bodyPr/>
          <a:lstStyle/>
          <a:p>
            <a:r>
              <a:rPr lang="en-US" altLang="en-US"/>
              <a:t>Here’s your change Jesus!</a:t>
            </a:r>
          </a:p>
        </p:txBody>
      </p:sp>
      <p:sp>
        <p:nvSpPr>
          <p:cNvPr id="30723" name="Rectangle 3">
            <a:extLst>
              <a:ext uri="{FF2B5EF4-FFF2-40B4-BE49-F238E27FC236}">
                <a16:creationId xmlns:a16="http://schemas.microsoft.com/office/drawing/2014/main" id="{B44A6DBA-7529-44EE-ABBD-D216AE881D1A}"/>
              </a:ext>
            </a:extLst>
          </p:cNvPr>
          <p:cNvSpPr>
            <a:spLocks noGrp="1" noChangeArrowheads="1"/>
          </p:cNvSpPr>
          <p:nvPr>
            <p:ph idx="1"/>
          </p:nvPr>
        </p:nvSpPr>
        <p:spPr/>
        <p:txBody>
          <a:bodyPr/>
          <a:lstStyle/>
          <a:p>
            <a:r>
              <a:rPr lang="en-US" altLang="en-US"/>
              <a:t>What did you do with the talents I gave you…, the Lord asked the servant.</a:t>
            </a:r>
          </a:p>
          <a:p>
            <a:r>
              <a:rPr lang="en-US" altLang="en-US"/>
              <a:t>That wicked servant replied…, ‘I had a party Lord.., and here’s your change!’</a:t>
            </a:r>
          </a:p>
        </p:txBody>
      </p:sp>
      <p:pic>
        <p:nvPicPr>
          <p:cNvPr id="30725" name="Picture 5">
            <a:extLst>
              <a:ext uri="{FF2B5EF4-FFF2-40B4-BE49-F238E27FC236}">
                <a16:creationId xmlns:a16="http://schemas.microsoft.com/office/drawing/2014/main" id="{B68E3E0F-7AEF-4414-A64E-BA3EBAAE99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7977" y="3352801"/>
            <a:ext cx="4337023" cy="30765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AutoShape 4">
            <a:extLst>
              <a:ext uri="{FF2B5EF4-FFF2-40B4-BE49-F238E27FC236}">
                <a16:creationId xmlns:a16="http://schemas.microsoft.com/office/drawing/2014/main" id="{6EE62C8B-39B1-4E78-978A-5C891CC71043}"/>
              </a:ext>
            </a:extLst>
          </p:cNvPr>
          <p:cNvSpPr>
            <a:spLocks noGrp="1" noChangeArrowheads="1"/>
          </p:cNvSpPr>
          <p:nvPr>
            <p:ph type="title"/>
          </p:nvPr>
        </p:nvSpPr>
        <p:spPr/>
        <p:txBody>
          <a:bodyPr/>
          <a:lstStyle/>
          <a:p>
            <a:r>
              <a:rPr lang="en-US" altLang="en-US"/>
              <a:t>Access to Excess is Success?</a:t>
            </a:r>
          </a:p>
        </p:txBody>
      </p:sp>
      <p:pic>
        <p:nvPicPr>
          <p:cNvPr id="71686" name="Picture 6">
            <a:extLst>
              <a:ext uri="{FF2B5EF4-FFF2-40B4-BE49-F238E27FC236}">
                <a16:creationId xmlns:a16="http://schemas.microsoft.com/office/drawing/2014/main" id="{4821BAF1-914B-495F-B885-F3FD65B3C7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1" y="1593248"/>
            <a:ext cx="3276599" cy="4883752"/>
          </a:xfrm>
          <a:prstGeom prst="rect">
            <a:avLst/>
          </a:prstGeom>
          <a:noFill/>
          <a:extLst>
            <a:ext uri="{909E8E84-426E-40DD-AFC4-6F175D3DCCD1}">
              <a14:hiddenFill xmlns:a14="http://schemas.microsoft.com/office/drawing/2010/main">
                <a:solidFill>
                  <a:srgbClr val="FFFFFF"/>
                </a:solidFill>
              </a14:hiddenFill>
            </a:ext>
          </a:extLst>
        </p:spPr>
      </p:pic>
      <p:sp>
        <p:nvSpPr>
          <p:cNvPr id="71687" name="Text Box 7">
            <a:extLst>
              <a:ext uri="{FF2B5EF4-FFF2-40B4-BE49-F238E27FC236}">
                <a16:creationId xmlns:a16="http://schemas.microsoft.com/office/drawing/2014/main" id="{3795B753-CEA3-4DB7-8FB4-A9E06031438A}"/>
              </a:ext>
            </a:extLst>
          </p:cNvPr>
          <p:cNvSpPr txBox="1">
            <a:spLocks noChangeArrowheads="1"/>
          </p:cNvSpPr>
          <p:nvPr/>
        </p:nvSpPr>
        <p:spPr bwMode="auto">
          <a:xfrm>
            <a:off x="2727325" y="2779714"/>
            <a:ext cx="3879850" cy="311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Borrowing what we can’t afford to </a:t>
            </a:r>
          </a:p>
          <a:p>
            <a:r>
              <a:rPr lang="en-US" altLang="en-US"/>
              <a:t>collect things we don’t need and </a:t>
            </a:r>
          </a:p>
          <a:p>
            <a:r>
              <a:rPr lang="en-US" altLang="en-US"/>
              <a:t>can’t take with us when we die.</a:t>
            </a:r>
          </a:p>
          <a:p>
            <a:endParaRPr lang="en-US" altLang="en-US"/>
          </a:p>
          <a:p>
            <a:r>
              <a:rPr lang="en-US" altLang="en-US"/>
              <a:t>Is that an expensive cross he holds?</a:t>
            </a:r>
          </a:p>
          <a:p>
            <a:r>
              <a:rPr lang="en-US" altLang="en-US"/>
              <a:t>They used to give those away to </a:t>
            </a:r>
          </a:p>
          <a:p>
            <a:r>
              <a:rPr lang="en-US" altLang="en-US"/>
              <a:t>Christians of old.</a:t>
            </a:r>
          </a:p>
          <a:p>
            <a:endParaRPr lang="en-US" altLang="en-US"/>
          </a:p>
          <a:p>
            <a:r>
              <a:rPr lang="en-US" altLang="en-US"/>
              <a:t>Monetarily in debt.</a:t>
            </a:r>
          </a:p>
          <a:p>
            <a:r>
              <a:rPr lang="en-US" altLang="en-US"/>
              <a:t>Morally bankrupt!</a:t>
            </a:r>
          </a:p>
          <a:p>
            <a:endParaRPr lang="en-US"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AutoShape 2">
            <a:extLst>
              <a:ext uri="{FF2B5EF4-FFF2-40B4-BE49-F238E27FC236}">
                <a16:creationId xmlns:a16="http://schemas.microsoft.com/office/drawing/2014/main" id="{D01A2493-3CBC-47A0-8DAF-25A82A19B865}"/>
              </a:ext>
            </a:extLst>
          </p:cNvPr>
          <p:cNvSpPr>
            <a:spLocks noGrp="1" noChangeArrowheads="1"/>
          </p:cNvSpPr>
          <p:nvPr>
            <p:ph type="title"/>
          </p:nvPr>
        </p:nvSpPr>
        <p:spPr/>
        <p:txBody>
          <a:bodyPr/>
          <a:lstStyle/>
          <a:p>
            <a:r>
              <a:rPr lang="en-US" altLang="en-US" sz="3200"/>
              <a:t>We enjoy our lifestyles to the exclusion of advancing the kingdom.</a:t>
            </a:r>
          </a:p>
        </p:txBody>
      </p:sp>
      <p:sp>
        <p:nvSpPr>
          <p:cNvPr id="117772" name="Text Box 12">
            <a:extLst>
              <a:ext uri="{FF2B5EF4-FFF2-40B4-BE49-F238E27FC236}">
                <a16:creationId xmlns:a16="http://schemas.microsoft.com/office/drawing/2014/main" id="{D7C17CFA-A793-43BC-8160-D3466DCD59F3}"/>
              </a:ext>
            </a:extLst>
          </p:cNvPr>
          <p:cNvSpPr txBox="1">
            <a:spLocks noChangeArrowheads="1"/>
          </p:cNvSpPr>
          <p:nvPr/>
        </p:nvSpPr>
        <p:spPr bwMode="auto">
          <a:xfrm>
            <a:off x="3352801" y="2895601"/>
            <a:ext cx="2301875"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"I don't care what you favorite preaches says. </a:t>
            </a:r>
          </a:p>
          <a:p>
            <a:r>
              <a:rPr lang="en-US" altLang="en-US"/>
              <a:t>I'm giving you what the Lord says. </a:t>
            </a:r>
          </a:p>
          <a:p>
            <a:r>
              <a:rPr lang="en-US" altLang="en-US"/>
              <a:t>The Lord says to live life in abundance."</a:t>
            </a:r>
            <a:br>
              <a:rPr lang="en-US" altLang="en-US"/>
            </a:br>
            <a:endParaRPr lang="en-US" altLang="en-US"/>
          </a:p>
          <a:p>
            <a:r>
              <a:rPr lang="en-US" altLang="en-US"/>
              <a:t>Rev. Creflo Dollar</a:t>
            </a:r>
          </a:p>
        </p:txBody>
      </p:sp>
      <p:pic>
        <p:nvPicPr>
          <p:cNvPr id="117773" name="Picture 13">
            <a:extLst>
              <a:ext uri="{FF2B5EF4-FFF2-40B4-BE49-F238E27FC236}">
                <a16:creationId xmlns:a16="http://schemas.microsoft.com/office/drawing/2014/main" id="{CD8B7C5D-D57F-4669-A37E-2A5DF7088F36}"/>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86600" y="1574800"/>
            <a:ext cx="3048000" cy="406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a:extLst>
              <a:ext uri="{FF2B5EF4-FFF2-40B4-BE49-F238E27FC236}">
                <a16:creationId xmlns:a16="http://schemas.microsoft.com/office/drawing/2014/main" id="{98391660-3DAB-4736-AC34-ED1F8604694E}"/>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362201" y="914400"/>
            <a:ext cx="3382964" cy="2131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75" name="Picture 3">
            <a:extLst>
              <a:ext uri="{FF2B5EF4-FFF2-40B4-BE49-F238E27FC236}">
                <a16:creationId xmlns:a16="http://schemas.microsoft.com/office/drawing/2014/main" id="{EA75BA64-13C0-4BF1-8C0E-361F579BAE7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96201" y="609601"/>
            <a:ext cx="1828799" cy="2451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76" name="Text Box 4">
            <a:extLst>
              <a:ext uri="{FF2B5EF4-FFF2-40B4-BE49-F238E27FC236}">
                <a16:creationId xmlns:a16="http://schemas.microsoft.com/office/drawing/2014/main" id="{0BCD26D3-AF93-488C-BBB8-7E8A2D955C2B}"/>
              </a:ext>
            </a:extLst>
          </p:cNvPr>
          <p:cNvSpPr txBox="1">
            <a:spLocks noChangeArrowheads="1"/>
          </p:cNvSpPr>
          <p:nvPr/>
        </p:nvSpPr>
        <p:spPr bwMode="auto">
          <a:xfrm>
            <a:off x="2193925" y="341313"/>
            <a:ext cx="3981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God bless America is not in the Bible!</a:t>
            </a:r>
          </a:p>
        </p:txBody>
      </p:sp>
      <p:sp>
        <p:nvSpPr>
          <p:cNvPr id="105477" name="Text Box 5">
            <a:extLst>
              <a:ext uri="{FF2B5EF4-FFF2-40B4-BE49-F238E27FC236}">
                <a16:creationId xmlns:a16="http://schemas.microsoft.com/office/drawing/2014/main" id="{72176250-F300-4489-AD09-80D7FC9C002C}"/>
              </a:ext>
            </a:extLst>
          </p:cNvPr>
          <p:cNvSpPr txBox="1">
            <a:spLocks noChangeArrowheads="1"/>
          </p:cNvSpPr>
          <p:nvPr/>
        </p:nvSpPr>
        <p:spPr bwMode="auto">
          <a:xfrm>
            <a:off x="6477000" y="3200401"/>
            <a:ext cx="3905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Pray for your enemies is in the Bible!</a:t>
            </a:r>
          </a:p>
        </p:txBody>
      </p:sp>
      <p:sp>
        <p:nvSpPr>
          <p:cNvPr id="105478" name="Rectangle 6">
            <a:extLst>
              <a:ext uri="{FF2B5EF4-FFF2-40B4-BE49-F238E27FC236}">
                <a16:creationId xmlns:a16="http://schemas.microsoft.com/office/drawing/2014/main" id="{9B677207-7C64-4989-8E69-57048E7CCCC2}"/>
              </a:ext>
            </a:extLst>
          </p:cNvPr>
          <p:cNvSpPr>
            <a:spLocks noChangeArrowheads="1"/>
          </p:cNvSpPr>
          <p:nvPr/>
        </p:nvSpPr>
        <p:spPr bwMode="auto">
          <a:xfrm>
            <a:off x="2819400" y="4114801"/>
            <a:ext cx="4572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Mt 5:44</a:t>
            </a:r>
          </a:p>
          <a:p>
            <a:r>
              <a:rPr lang="en-US" altLang="en-US"/>
              <a:t>But I say unto you, Love your enemies, bless them that curse you, do good to them that hate you, and pray for them which despitefully use you, and persecute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AutoShape 2">
            <a:extLst>
              <a:ext uri="{FF2B5EF4-FFF2-40B4-BE49-F238E27FC236}">
                <a16:creationId xmlns:a16="http://schemas.microsoft.com/office/drawing/2014/main" id="{0BB25DAF-C2A3-40AA-9011-65A09A7023F0}"/>
              </a:ext>
            </a:extLst>
          </p:cNvPr>
          <p:cNvSpPr>
            <a:spLocks noGrp="1" noChangeArrowheads="1"/>
          </p:cNvSpPr>
          <p:nvPr>
            <p:ph type="title"/>
          </p:nvPr>
        </p:nvSpPr>
        <p:spPr>
          <a:xfrm>
            <a:off x="2209800" y="762000"/>
            <a:ext cx="7924800" cy="1143000"/>
          </a:xfrm>
        </p:spPr>
        <p:txBody>
          <a:bodyPr/>
          <a:lstStyle/>
          <a:p>
            <a:r>
              <a:rPr lang="en-US" altLang="en-US"/>
              <a:t>The Lord declared.</a:t>
            </a:r>
          </a:p>
        </p:txBody>
      </p:sp>
      <p:sp>
        <p:nvSpPr>
          <p:cNvPr id="180227" name="Rectangle 3">
            <a:extLst>
              <a:ext uri="{FF2B5EF4-FFF2-40B4-BE49-F238E27FC236}">
                <a16:creationId xmlns:a16="http://schemas.microsoft.com/office/drawing/2014/main" id="{122695F1-52EC-4198-A47B-41BD8904BE7F}"/>
              </a:ext>
            </a:extLst>
          </p:cNvPr>
          <p:cNvSpPr>
            <a:spLocks noGrp="1" noChangeArrowheads="1"/>
          </p:cNvSpPr>
          <p:nvPr>
            <p:ph idx="1"/>
          </p:nvPr>
        </p:nvSpPr>
        <p:spPr>
          <a:xfrm>
            <a:off x="1752600" y="2590800"/>
            <a:ext cx="3810000" cy="3581400"/>
          </a:xfrm>
        </p:spPr>
        <p:txBody>
          <a:bodyPr/>
          <a:lstStyle/>
          <a:p>
            <a:pPr lvl="1">
              <a:buFontTx/>
              <a:buNone/>
            </a:pPr>
            <a:r>
              <a:rPr lang="en-US" altLang="en-US" b="1" dirty="0"/>
              <a:t>  Jesus answered, My kingdom is not of this world  John18:36</a:t>
            </a:r>
          </a:p>
          <a:p>
            <a:pPr lvl="1">
              <a:buFontTx/>
              <a:buNone/>
            </a:pPr>
            <a:endParaRPr lang="en-US" altLang="en-US" b="1" dirty="0"/>
          </a:p>
        </p:txBody>
      </p:sp>
      <p:pic>
        <p:nvPicPr>
          <p:cNvPr id="180228" name="Picture 4">
            <a:extLst>
              <a:ext uri="{FF2B5EF4-FFF2-40B4-BE49-F238E27FC236}">
                <a16:creationId xmlns:a16="http://schemas.microsoft.com/office/drawing/2014/main" id="{7CEB7CF1-26DD-4AC1-899D-C426456B61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3733800"/>
            <a:ext cx="2133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AutoShape 2">
            <a:extLst>
              <a:ext uri="{FF2B5EF4-FFF2-40B4-BE49-F238E27FC236}">
                <a16:creationId xmlns:a16="http://schemas.microsoft.com/office/drawing/2014/main" id="{65A3A19A-1990-45B6-BBC4-5B3373080CC7}"/>
              </a:ext>
            </a:extLst>
          </p:cNvPr>
          <p:cNvSpPr>
            <a:spLocks noGrp="1" noChangeArrowheads="1"/>
          </p:cNvSpPr>
          <p:nvPr>
            <p:ph type="title"/>
          </p:nvPr>
        </p:nvSpPr>
        <p:spPr/>
        <p:txBody>
          <a:bodyPr/>
          <a:lstStyle/>
          <a:p>
            <a:r>
              <a:rPr lang="en-US" altLang="en-US"/>
              <a:t>We must be discomforted.</a:t>
            </a:r>
          </a:p>
        </p:txBody>
      </p:sp>
      <p:sp>
        <p:nvSpPr>
          <p:cNvPr id="102403" name="Rectangle 3">
            <a:extLst>
              <a:ext uri="{FF2B5EF4-FFF2-40B4-BE49-F238E27FC236}">
                <a16:creationId xmlns:a16="http://schemas.microsoft.com/office/drawing/2014/main" id="{FAA02E57-ABAB-48A9-81AA-587E9873D984}"/>
              </a:ext>
            </a:extLst>
          </p:cNvPr>
          <p:cNvSpPr>
            <a:spLocks noGrp="1" noChangeArrowheads="1"/>
          </p:cNvSpPr>
          <p:nvPr>
            <p:ph idx="1"/>
          </p:nvPr>
        </p:nvSpPr>
        <p:spPr/>
        <p:txBody>
          <a:bodyPr/>
          <a:lstStyle/>
          <a:p>
            <a:r>
              <a:rPr lang="en-US" altLang="en-US"/>
              <a:t>We face an world that is increasingly:</a:t>
            </a:r>
          </a:p>
          <a:p>
            <a:pPr lvl="1"/>
            <a:r>
              <a:rPr lang="en-US" altLang="en-US"/>
              <a:t>Hostile</a:t>
            </a:r>
          </a:p>
          <a:p>
            <a:pPr lvl="3"/>
            <a:r>
              <a:rPr lang="en-US" altLang="en-US"/>
              <a:t>Terrorism/gangs/drugs/wars</a:t>
            </a:r>
          </a:p>
          <a:p>
            <a:pPr lvl="1"/>
            <a:r>
              <a:rPr lang="en-US" altLang="en-US"/>
              <a:t>Skeptical</a:t>
            </a:r>
          </a:p>
          <a:p>
            <a:pPr lvl="3"/>
            <a:r>
              <a:rPr lang="en-US" altLang="en-US"/>
              <a:t>Religious leaders who ravage and rape the sheep</a:t>
            </a:r>
          </a:p>
          <a:p>
            <a:pPr lvl="1"/>
            <a:r>
              <a:rPr lang="en-US" altLang="en-US"/>
              <a:t>Confused</a:t>
            </a:r>
          </a:p>
          <a:p>
            <a:pPr lvl="3"/>
            <a:r>
              <a:rPr lang="en-US" altLang="en-US"/>
              <a:t>Many forms of ‘Christianity’</a:t>
            </a:r>
          </a:p>
          <a:p>
            <a:pPr lvl="1"/>
            <a:r>
              <a:rPr lang="en-US" altLang="en-US"/>
              <a:t>Hungry</a:t>
            </a:r>
          </a:p>
          <a:p>
            <a:pPr lvl="3"/>
            <a:r>
              <a:rPr lang="en-US" altLang="en-US"/>
              <a:t>Desperate for spiritual and material nourishment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a:extLst>
              <a:ext uri="{FF2B5EF4-FFF2-40B4-BE49-F238E27FC236}">
                <a16:creationId xmlns:a16="http://schemas.microsoft.com/office/drawing/2014/main" id="{37AD155B-C5BD-43F1-8B09-8DC543B6F5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895600"/>
            <a:ext cx="3124200" cy="2457450"/>
          </a:xfrm>
          <a:prstGeom prst="rect">
            <a:avLst/>
          </a:prstGeom>
          <a:noFill/>
          <a:extLst>
            <a:ext uri="{909E8E84-426E-40DD-AFC4-6F175D3DCCD1}">
              <a14:hiddenFill xmlns:a14="http://schemas.microsoft.com/office/drawing/2010/main">
                <a:solidFill>
                  <a:srgbClr val="FFFFFF"/>
                </a:solidFill>
              </a14:hiddenFill>
            </a:ext>
          </a:extLst>
        </p:spPr>
      </p:pic>
      <p:sp>
        <p:nvSpPr>
          <p:cNvPr id="99331" name="AutoShape 3">
            <a:extLst>
              <a:ext uri="{FF2B5EF4-FFF2-40B4-BE49-F238E27FC236}">
                <a16:creationId xmlns:a16="http://schemas.microsoft.com/office/drawing/2014/main" id="{4156EACF-C0BE-47D1-AA59-A651042A711B}"/>
              </a:ext>
            </a:extLst>
          </p:cNvPr>
          <p:cNvSpPr>
            <a:spLocks noGrp="1" noChangeArrowheads="1"/>
          </p:cNvSpPr>
          <p:nvPr>
            <p:ph type="title"/>
          </p:nvPr>
        </p:nvSpPr>
        <p:spPr>
          <a:xfrm>
            <a:off x="2209800" y="228600"/>
            <a:ext cx="7772400" cy="1143000"/>
          </a:xfrm>
        </p:spPr>
        <p:txBody>
          <a:bodyPr/>
          <a:lstStyle/>
          <a:p>
            <a:r>
              <a:rPr lang="en-US" altLang="en-US">
                <a:solidFill>
                  <a:schemeClr val="tx1"/>
                </a:solidFill>
              </a:rPr>
              <a:t>Go ye into all of the world…”</a:t>
            </a:r>
          </a:p>
        </p:txBody>
      </p:sp>
      <p:sp>
        <p:nvSpPr>
          <p:cNvPr id="99332" name="Rectangle 4">
            <a:extLst>
              <a:ext uri="{FF2B5EF4-FFF2-40B4-BE49-F238E27FC236}">
                <a16:creationId xmlns:a16="http://schemas.microsoft.com/office/drawing/2014/main" id="{4B04E858-1A6C-4F16-A37D-F77459701CFD}"/>
              </a:ext>
            </a:extLst>
          </p:cNvPr>
          <p:cNvSpPr>
            <a:spLocks noChangeArrowheads="1"/>
          </p:cNvSpPr>
          <p:nvPr/>
        </p:nvSpPr>
        <p:spPr bwMode="auto">
          <a:xfrm>
            <a:off x="2362200" y="1295401"/>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endParaRPr lang="en-US" altLang="en-US" sz="2800">
              <a:latin typeface="Times New Roman" panose="02020603050405020304" pitchFamily="18" charset="0"/>
            </a:endParaRPr>
          </a:p>
        </p:txBody>
      </p:sp>
      <p:sp>
        <p:nvSpPr>
          <p:cNvPr id="99333" name="Rectangle 5">
            <a:extLst>
              <a:ext uri="{FF2B5EF4-FFF2-40B4-BE49-F238E27FC236}">
                <a16:creationId xmlns:a16="http://schemas.microsoft.com/office/drawing/2014/main" id="{69AC3A41-D457-4FE8-81F1-C3BC23C71BB9}"/>
              </a:ext>
            </a:extLst>
          </p:cNvPr>
          <p:cNvSpPr>
            <a:spLocks noChangeArrowheads="1"/>
          </p:cNvSpPr>
          <p:nvPr/>
        </p:nvSpPr>
        <p:spPr bwMode="auto">
          <a:xfrm>
            <a:off x="5181600" y="2895601"/>
            <a:ext cx="52578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i="1">
                <a:latin typeface="Times New Roman" panose="02020603050405020304" pitchFamily="18" charset="0"/>
              </a:rPr>
              <a:t>except where </a:t>
            </a:r>
            <a:r>
              <a:rPr lang="en-US" altLang="en-US" sz="3200">
                <a:latin typeface="Times New Roman" panose="02020603050405020304" pitchFamily="18" charset="0"/>
              </a:rPr>
              <a:t>State Department  advisories 	gang violence                      plagues unreceptive to the gospel.</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2">
            <a:extLst>
              <a:ext uri="{FF2B5EF4-FFF2-40B4-BE49-F238E27FC236}">
                <a16:creationId xmlns:a16="http://schemas.microsoft.com/office/drawing/2014/main" id="{1AFA352F-3EF1-4669-96D0-D9E620507E0F}"/>
              </a:ext>
            </a:extLst>
          </p:cNvPr>
          <p:cNvSpPr>
            <a:spLocks noGrp="1" noChangeArrowheads="1"/>
          </p:cNvSpPr>
          <p:nvPr>
            <p:ph type="title"/>
          </p:nvPr>
        </p:nvSpPr>
        <p:spPr/>
        <p:txBody>
          <a:bodyPr/>
          <a:lstStyle/>
          <a:p>
            <a:r>
              <a:rPr lang="en-US" altLang="en-US" sz="3200"/>
              <a:t>God is Dissatisfied.  </a:t>
            </a:r>
            <a:br>
              <a:rPr lang="en-US" altLang="en-US" sz="3200"/>
            </a:br>
            <a:r>
              <a:rPr lang="en-US" altLang="en-US" sz="3200"/>
              <a:t>His dissatisfaction is divine.</a:t>
            </a:r>
          </a:p>
        </p:txBody>
      </p:sp>
      <p:sp>
        <p:nvSpPr>
          <p:cNvPr id="38915" name="Rectangle 3">
            <a:extLst>
              <a:ext uri="{FF2B5EF4-FFF2-40B4-BE49-F238E27FC236}">
                <a16:creationId xmlns:a16="http://schemas.microsoft.com/office/drawing/2014/main" id="{831A5D3C-F3D6-427B-B86D-4E656E5CF770}"/>
              </a:ext>
            </a:extLst>
          </p:cNvPr>
          <p:cNvSpPr>
            <a:spLocks noGrp="1" noChangeArrowheads="1"/>
          </p:cNvSpPr>
          <p:nvPr>
            <p:ph idx="1"/>
          </p:nvPr>
        </p:nvSpPr>
        <p:spPr/>
        <p:txBody>
          <a:bodyPr/>
          <a:lstStyle/>
          <a:p>
            <a:r>
              <a:rPr lang="en-US" altLang="en-US"/>
              <a:t>According to the World Christian Database, 419,429 missionaries globally are being sent from one country to another. Of these, 118,600 missionaries come from the USA. </a:t>
            </a:r>
            <a:br>
              <a:rPr lang="en-US" altLang="en-US"/>
            </a:br>
            <a:r>
              <a:rPr lang="en-US" altLang="en-US"/>
              <a:t> </a:t>
            </a:r>
            <a:br>
              <a:rPr lang="en-US" altLang="en-US"/>
            </a:br>
            <a:endParaRPr lang="en-US" altLang="en-US"/>
          </a:p>
        </p:txBody>
      </p:sp>
      <p:pic>
        <p:nvPicPr>
          <p:cNvPr id="38916" name="Picture 4">
            <a:extLst>
              <a:ext uri="{FF2B5EF4-FFF2-40B4-BE49-F238E27FC236}">
                <a16:creationId xmlns:a16="http://schemas.microsoft.com/office/drawing/2014/main" id="{AC78C53D-1BFC-4001-9D92-8D0653B898B8}"/>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419600" y="3048000"/>
            <a:ext cx="5334000" cy="355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AutoShape 2">
            <a:extLst>
              <a:ext uri="{FF2B5EF4-FFF2-40B4-BE49-F238E27FC236}">
                <a16:creationId xmlns:a16="http://schemas.microsoft.com/office/drawing/2014/main" id="{28363644-306C-4ACA-99AE-2E1F4D2BC7F6}"/>
              </a:ext>
            </a:extLst>
          </p:cNvPr>
          <p:cNvSpPr>
            <a:spLocks noGrp="1" noChangeArrowheads="1"/>
          </p:cNvSpPr>
          <p:nvPr>
            <p:ph type="title"/>
          </p:nvPr>
        </p:nvSpPr>
        <p:spPr/>
        <p:txBody>
          <a:bodyPr/>
          <a:lstStyle/>
          <a:p>
            <a:r>
              <a:rPr lang="en-US" altLang="en-US"/>
              <a:t>Divine Dissatisfaction</a:t>
            </a:r>
          </a:p>
        </p:txBody>
      </p:sp>
      <p:sp>
        <p:nvSpPr>
          <p:cNvPr id="119811" name="Rectangle 3">
            <a:extLst>
              <a:ext uri="{FF2B5EF4-FFF2-40B4-BE49-F238E27FC236}">
                <a16:creationId xmlns:a16="http://schemas.microsoft.com/office/drawing/2014/main" id="{1ED0D13A-2EA6-4566-83E6-A4F2B1AFD2F7}"/>
              </a:ext>
            </a:extLst>
          </p:cNvPr>
          <p:cNvSpPr>
            <a:spLocks noGrp="1" noChangeArrowheads="1"/>
          </p:cNvSpPr>
          <p:nvPr>
            <p:ph idx="1"/>
          </p:nvPr>
        </p:nvSpPr>
        <p:spPr/>
        <p:txBody>
          <a:bodyPr/>
          <a:lstStyle/>
          <a:p>
            <a:r>
              <a:rPr lang="en-US" altLang="en-US" b="1">
                <a:solidFill>
                  <a:srgbClr val="FF0000"/>
                </a:solidFill>
              </a:rPr>
              <a:t>If there are</a:t>
            </a:r>
            <a:r>
              <a:rPr lang="en-US" altLang="en-US"/>
              <a:t> as many as 500 current African American cross-cultural missionaries from a population of 38,300,000 African Americans then African Americans are </a:t>
            </a:r>
            <a:r>
              <a:rPr lang="en-US" altLang="en-US">
                <a:solidFill>
                  <a:srgbClr val="FF0000"/>
                </a:solidFill>
              </a:rPr>
              <a:t>0.4 percent of the total</a:t>
            </a:r>
            <a:r>
              <a:rPr lang="en-US" altLang="en-US"/>
              <a:t> number of US missionaries, while being 12.7% of the US population.</a:t>
            </a:r>
            <a:br>
              <a:rPr lang="en-US" altLang="en-US"/>
            </a:br>
            <a:endParaRPr lang="en-US"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0655C27C-F823-44E2-93C3-1037DDF4480E}"/>
              </a:ext>
            </a:extLst>
          </p:cNvPr>
          <p:cNvSpPr>
            <a:spLocks noChangeArrowheads="1"/>
          </p:cNvSpPr>
          <p:nvPr/>
        </p:nvSpPr>
        <p:spPr bwMode="auto">
          <a:xfrm>
            <a:off x="1524000" y="1448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40963" name="Picture 3" descr="Elephant in the Room">
            <a:hlinkClick r:id="rId2" action="ppaction://hlinkfile"/>
            <a:extLst>
              <a:ext uri="{FF2B5EF4-FFF2-40B4-BE49-F238E27FC236}">
                <a16:creationId xmlns:a16="http://schemas.microsoft.com/office/drawing/2014/main" id="{6FB1FC9B-D3C7-4ABA-B3EC-3F4DADBBD0D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733800" y="2182813"/>
            <a:ext cx="5257800" cy="4348162"/>
          </a:xfrm>
          <a:prstGeom prst="rect">
            <a:avLst/>
          </a:prstGeom>
          <a:noFill/>
          <a:extLst>
            <a:ext uri="{909E8E84-426E-40DD-AFC4-6F175D3DCCD1}">
              <a14:hiddenFill xmlns:a14="http://schemas.microsoft.com/office/drawing/2010/main">
                <a:solidFill>
                  <a:srgbClr val="FFFFFF"/>
                </a:solidFill>
              </a14:hiddenFill>
            </a:ext>
          </a:extLst>
        </p:spPr>
      </p:pic>
      <p:sp>
        <p:nvSpPr>
          <p:cNvPr id="40964" name="AutoShape 4">
            <a:extLst>
              <a:ext uri="{FF2B5EF4-FFF2-40B4-BE49-F238E27FC236}">
                <a16:creationId xmlns:a16="http://schemas.microsoft.com/office/drawing/2014/main" id="{797C4191-E7A8-4C33-A4C9-E74F8F425297}"/>
              </a:ext>
            </a:extLst>
          </p:cNvPr>
          <p:cNvSpPr>
            <a:spLocks noGrp="1" noChangeArrowheads="1"/>
          </p:cNvSpPr>
          <p:nvPr>
            <p:ph type="title"/>
          </p:nvPr>
        </p:nvSpPr>
        <p:spPr/>
        <p:txBody>
          <a:bodyPr/>
          <a:lstStyle/>
          <a:p>
            <a:r>
              <a:rPr lang="en-US" altLang="en-US" sz="3200"/>
              <a:t>AIDS</a:t>
            </a:r>
            <a:br>
              <a:rPr lang="en-US" altLang="en-US" sz="3200"/>
            </a:br>
            <a:r>
              <a:rPr lang="en-US" altLang="en-US" sz="3200"/>
              <a:t>The Elephant in the room.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AutoShape 2">
            <a:extLst>
              <a:ext uri="{FF2B5EF4-FFF2-40B4-BE49-F238E27FC236}">
                <a16:creationId xmlns:a16="http://schemas.microsoft.com/office/drawing/2014/main" id="{B051F454-82CB-4B9C-B068-AF313E1A26CA}"/>
              </a:ext>
            </a:extLst>
          </p:cNvPr>
          <p:cNvSpPr>
            <a:spLocks noGrp="1" noChangeArrowheads="1"/>
          </p:cNvSpPr>
          <p:nvPr>
            <p:ph type="title"/>
          </p:nvPr>
        </p:nvSpPr>
        <p:spPr/>
        <p:txBody>
          <a:bodyPr/>
          <a:lstStyle/>
          <a:p>
            <a:r>
              <a:rPr lang="en-US" altLang="en-US" sz="3200"/>
              <a:t>Missions is the Ministry of the Maladjusted</a:t>
            </a:r>
          </a:p>
        </p:txBody>
      </p:sp>
      <p:sp>
        <p:nvSpPr>
          <p:cNvPr id="141315" name="Rectangle 3">
            <a:extLst>
              <a:ext uri="{FF2B5EF4-FFF2-40B4-BE49-F238E27FC236}">
                <a16:creationId xmlns:a16="http://schemas.microsoft.com/office/drawing/2014/main" id="{CFE5FCBA-CC15-4605-80A5-07F7717F14C1}"/>
              </a:ext>
            </a:extLst>
          </p:cNvPr>
          <p:cNvSpPr>
            <a:spLocks noGrp="1" noChangeArrowheads="1"/>
          </p:cNvSpPr>
          <p:nvPr>
            <p:ph idx="1"/>
          </p:nvPr>
        </p:nvSpPr>
        <p:spPr/>
        <p:txBody>
          <a:bodyPr/>
          <a:lstStyle/>
          <a:p>
            <a:r>
              <a:rPr lang="en-US" altLang="en-US"/>
              <a:t>Out of step…, walking with Jesus </a:t>
            </a:r>
            <a:r>
              <a:rPr lang="en-US" altLang="en-US" sz="1600"/>
              <a:t>(Galatians 5:16)</a:t>
            </a:r>
            <a:endParaRPr lang="en-US" altLang="en-US"/>
          </a:p>
          <a:p>
            <a:r>
              <a:rPr lang="en-US" altLang="en-US"/>
              <a:t>Out to lunch.., the mind of Christ </a:t>
            </a:r>
            <a:r>
              <a:rPr lang="en-US" altLang="en-US" sz="1600"/>
              <a:t>(Philippians 2:5)</a:t>
            </a:r>
          </a:p>
          <a:p>
            <a:r>
              <a:rPr lang="en-US" altLang="en-US"/>
              <a:t>Out of touch.., see things that aren’t </a:t>
            </a:r>
            <a:r>
              <a:rPr lang="en-US" altLang="en-US" sz="1600"/>
              <a:t>(Hebrews 11:3)</a:t>
            </a:r>
          </a:p>
          <a:p>
            <a:r>
              <a:rPr lang="en-US" altLang="en-US"/>
              <a:t>Out of order…, not fit for this world </a:t>
            </a:r>
            <a:r>
              <a:rPr lang="en-US" altLang="en-US" sz="1600"/>
              <a:t>(Hebrews 11:38)</a:t>
            </a:r>
          </a:p>
          <a:p>
            <a:r>
              <a:rPr lang="en-US" altLang="en-US"/>
              <a:t>Out of style…,not conformed </a:t>
            </a:r>
            <a:r>
              <a:rPr lang="en-US" altLang="en-US" sz="1600"/>
              <a:t>(Romans 12:2)</a:t>
            </a:r>
          </a:p>
          <a:p>
            <a:r>
              <a:rPr lang="en-US" altLang="en-US"/>
              <a:t>Out yo’.., cotton pickin’ mind!  </a:t>
            </a:r>
            <a:r>
              <a:rPr lang="en-US" altLang="en-US" sz="1600"/>
              <a:t>(Minnie A. Negro)</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2">
            <a:extLst>
              <a:ext uri="{FF2B5EF4-FFF2-40B4-BE49-F238E27FC236}">
                <a16:creationId xmlns:a16="http://schemas.microsoft.com/office/drawing/2014/main" id="{153A8F16-18F1-4195-A96E-B45517E1CCD6}"/>
              </a:ext>
            </a:extLst>
          </p:cNvPr>
          <p:cNvSpPr>
            <a:spLocks noGrp="1" noChangeArrowheads="1"/>
          </p:cNvSpPr>
          <p:nvPr>
            <p:ph type="title"/>
          </p:nvPr>
        </p:nvSpPr>
        <p:spPr/>
        <p:txBody>
          <a:bodyPr/>
          <a:lstStyle/>
          <a:p>
            <a:r>
              <a:rPr lang="en-US" altLang="en-US" sz="3200"/>
              <a:t>Mother Africa?  </a:t>
            </a:r>
            <a:br>
              <a:rPr lang="en-US" altLang="en-US" sz="3200"/>
            </a:br>
            <a:r>
              <a:rPr lang="en-US" altLang="en-US" sz="3200"/>
              <a:t>I’m glad I aint yo’ Momma!</a:t>
            </a:r>
          </a:p>
        </p:txBody>
      </p:sp>
      <p:pic>
        <p:nvPicPr>
          <p:cNvPr id="41987" name="Picture 3">
            <a:hlinkClick r:id="rId2"/>
            <a:extLst>
              <a:ext uri="{FF2B5EF4-FFF2-40B4-BE49-F238E27FC236}">
                <a16:creationId xmlns:a16="http://schemas.microsoft.com/office/drawing/2014/main" id="{531EC544-3E8F-4190-AC54-A4D9024C83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6202" y="1676400"/>
            <a:ext cx="6767348" cy="5181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AutoShape 2">
            <a:extLst>
              <a:ext uri="{FF2B5EF4-FFF2-40B4-BE49-F238E27FC236}">
                <a16:creationId xmlns:a16="http://schemas.microsoft.com/office/drawing/2014/main" id="{F302BF2B-048E-4723-B06B-8DEF75119131}"/>
              </a:ext>
            </a:extLst>
          </p:cNvPr>
          <p:cNvSpPr>
            <a:spLocks noGrp="1" noChangeArrowheads="1"/>
          </p:cNvSpPr>
          <p:nvPr>
            <p:ph type="title"/>
          </p:nvPr>
        </p:nvSpPr>
        <p:spPr/>
        <p:txBody>
          <a:bodyPr/>
          <a:lstStyle/>
          <a:p>
            <a:r>
              <a:rPr lang="en-US" altLang="en-US" sz="3200"/>
              <a:t>Mother Africa?  </a:t>
            </a:r>
            <a:br>
              <a:rPr lang="en-US" altLang="en-US" sz="3200"/>
            </a:br>
            <a:r>
              <a:rPr lang="en-US" altLang="en-US" sz="3200"/>
              <a:t>I’m glad I aint yo’ Momma!</a:t>
            </a:r>
          </a:p>
        </p:txBody>
      </p:sp>
      <p:sp>
        <p:nvSpPr>
          <p:cNvPr id="142339" name="Rectangle 3">
            <a:extLst>
              <a:ext uri="{FF2B5EF4-FFF2-40B4-BE49-F238E27FC236}">
                <a16:creationId xmlns:a16="http://schemas.microsoft.com/office/drawing/2014/main" id="{3973DE37-D52E-457A-902B-36AC7E241395}"/>
              </a:ext>
            </a:extLst>
          </p:cNvPr>
          <p:cNvSpPr>
            <a:spLocks noGrp="1" noChangeArrowheads="1"/>
          </p:cNvSpPr>
          <p:nvPr>
            <p:ph idx="1"/>
          </p:nvPr>
        </p:nvSpPr>
        <p:spPr/>
        <p:txBody>
          <a:bodyPr/>
          <a:lstStyle/>
          <a:p>
            <a:r>
              <a:rPr lang="en-US" altLang="en-US"/>
              <a:t>Sub-Saharan Africa needs less than 9 billion to fund all of the HIV AIDS programs for the next five years.</a:t>
            </a:r>
          </a:p>
          <a:p>
            <a:r>
              <a:rPr lang="en-US" altLang="en-US"/>
              <a:t>With the majority of the disease there, not a single manufacturer of the drugs is in Africa</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AutoShape 2">
            <a:extLst>
              <a:ext uri="{FF2B5EF4-FFF2-40B4-BE49-F238E27FC236}">
                <a16:creationId xmlns:a16="http://schemas.microsoft.com/office/drawing/2014/main" id="{B0954D32-D8C3-4A08-A0BC-FBDBA89E0B26}"/>
              </a:ext>
            </a:extLst>
          </p:cNvPr>
          <p:cNvSpPr>
            <a:spLocks noGrp="1" noChangeArrowheads="1"/>
          </p:cNvSpPr>
          <p:nvPr>
            <p:ph type="title"/>
          </p:nvPr>
        </p:nvSpPr>
        <p:spPr/>
        <p:txBody>
          <a:bodyPr/>
          <a:lstStyle/>
          <a:p>
            <a:r>
              <a:rPr lang="en-US" altLang="en-US"/>
              <a:t>9 billion for HIV/AIDS…,hmmm?!?</a:t>
            </a:r>
          </a:p>
        </p:txBody>
      </p:sp>
      <p:sp>
        <p:nvSpPr>
          <p:cNvPr id="181251" name="Rectangle 3">
            <a:extLst>
              <a:ext uri="{FF2B5EF4-FFF2-40B4-BE49-F238E27FC236}">
                <a16:creationId xmlns:a16="http://schemas.microsoft.com/office/drawing/2014/main" id="{7C511F0D-2FBE-441C-9B9B-7D1D5C5C92F4}"/>
              </a:ext>
            </a:extLst>
          </p:cNvPr>
          <p:cNvSpPr>
            <a:spLocks noGrp="1" noChangeArrowheads="1"/>
          </p:cNvSpPr>
          <p:nvPr>
            <p:ph idx="1"/>
          </p:nvPr>
        </p:nvSpPr>
        <p:spPr>
          <a:xfrm>
            <a:off x="2362200" y="2362200"/>
            <a:ext cx="7162800" cy="3048000"/>
          </a:xfrm>
        </p:spPr>
        <p:txBody>
          <a:bodyPr>
            <a:normAutofit fontScale="92500" lnSpcReduction="10000"/>
          </a:bodyPr>
          <a:lstStyle/>
          <a:p>
            <a:pPr>
              <a:lnSpc>
                <a:spcPct val="80000"/>
              </a:lnSpc>
            </a:pPr>
            <a:r>
              <a:rPr lang="en-US" altLang="en-US" sz="1800"/>
              <a:t>Pet spending </a:t>
            </a:r>
          </a:p>
          <a:p>
            <a:pPr>
              <a:lnSpc>
                <a:spcPct val="80000"/>
              </a:lnSpc>
            </a:pPr>
            <a:endParaRPr lang="en-US" altLang="en-US" sz="1800"/>
          </a:p>
          <a:p>
            <a:pPr>
              <a:lnSpc>
                <a:spcPct val="80000"/>
              </a:lnSpc>
            </a:pPr>
            <a:r>
              <a:rPr lang="en-US" altLang="en-US" sz="1800" b="1"/>
              <a:t>$17 billion in 1994 to an estimated $38.4 billion in 2006.</a:t>
            </a:r>
            <a:r>
              <a:rPr lang="en-US" altLang="en-US" sz="1800"/>
              <a:t> </a:t>
            </a:r>
          </a:p>
          <a:p>
            <a:pPr>
              <a:lnSpc>
                <a:spcPct val="80000"/>
              </a:lnSpc>
            </a:pPr>
            <a:endParaRPr lang="en-US" altLang="en-US" sz="1800"/>
          </a:p>
          <a:p>
            <a:pPr>
              <a:lnSpc>
                <a:spcPct val="80000"/>
              </a:lnSpc>
            </a:pPr>
            <a:r>
              <a:rPr lang="en-US" altLang="en-US" sz="1800"/>
              <a:t>$15.2 billion for food </a:t>
            </a:r>
          </a:p>
          <a:p>
            <a:pPr>
              <a:lnSpc>
                <a:spcPct val="80000"/>
              </a:lnSpc>
            </a:pPr>
            <a:r>
              <a:rPr lang="en-US" altLang="en-US" sz="1800"/>
              <a:t>$9.3 billion for supplies and over-the-counter medications </a:t>
            </a:r>
          </a:p>
          <a:p>
            <a:pPr>
              <a:lnSpc>
                <a:spcPct val="80000"/>
              </a:lnSpc>
            </a:pPr>
            <a:r>
              <a:rPr lang="en-US" altLang="en-US" sz="1800"/>
              <a:t>$9.4 billion for veterinarian care </a:t>
            </a:r>
          </a:p>
          <a:p>
            <a:pPr>
              <a:lnSpc>
                <a:spcPct val="80000"/>
              </a:lnSpc>
            </a:pPr>
            <a:r>
              <a:rPr lang="en-US" altLang="en-US" sz="1800"/>
              <a:t>$1.8 billion for live animal purchases </a:t>
            </a:r>
          </a:p>
          <a:p>
            <a:pPr>
              <a:lnSpc>
                <a:spcPct val="80000"/>
              </a:lnSpc>
            </a:pPr>
            <a:r>
              <a:rPr lang="en-US" altLang="en-US" sz="1800"/>
              <a:t>$2.7 billion for other services</a:t>
            </a:r>
          </a:p>
          <a:p>
            <a:pPr lvl="1">
              <a:lnSpc>
                <a:spcPct val="80000"/>
              </a:lnSpc>
            </a:pPr>
            <a:r>
              <a:rPr lang="en-US" altLang="en-US" sz="1600"/>
              <a:t>US Dept. of Commerce</a:t>
            </a:r>
          </a:p>
          <a:p>
            <a:pPr>
              <a:lnSpc>
                <a:spcPct val="80000"/>
              </a:lnSpc>
            </a:pPr>
            <a:endParaRPr lang="en-US" altLang="en-US" sz="1800"/>
          </a:p>
          <a:p>
            <a:pPr>
              <a:lnSpc>
                <a:spcPct val="80000"/>
              </a:lnSpc>
            </a:pPr>
            <a:endParaRPr lang="en-US" altLang="en-US" sz="18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AutoShape 2">
            <a:extLst>
              <a:ext uri="{FF2B5EF4-FFF2-40B4-BE49-F238E27FC236}">
                <a16:creationId xmlns:a16="http://schemas.microsoft.com/office/drawing/2014/main" id="{EC7C7E6A-2B3E-417A-B02C-CE0358D9BC79}"/>
              </a:ext>
            </a:extLst>
          </p:cNvPr>
          <p:cNvSpPr>
            <a:spLocks noGrp="1" noChangeArrowheads="1"/>
          </p:cNvSpPr>
          <p:nvPr>
            <p:ph type="title"/>
          </p:nvPr>
        </p:nvSpPr>
        <p:spPr/>
        <p:txBody>
          <a:bodyPr/>
          <a:lstStyle/>
          <a:p>
            <a:r>
              <a:rPr lang="en-US" altLang="en-US"/>
              <a:t>9 billion for HIV/AIDS…,hmmm?!?</a:t>
            </a:r>
          </a:p>
        </p:txBody>
      </p:sp>
      <p:sp>
        <p:nvSpPr>
          <p:cNvPr id="182275" name="Rectangle 3">
            <a:extLst>
              <a:ext uri="{FF2B5EF4-FFF2-40B4-BE49-F238E27FC236}">
                <a16:creationId xmlns:a16="http://schemas.microsoft.com/office/drawing/2014/main" id="{ACF69424-77EE-49A5-8D91-6D7370211DE1}"/>
              </a:ext>
            </a:extLst>
          </p:cNvPr>
          <p:cNvSpPr>
            <a:spLocks noGrp="1" noChangeArrowheads="1"/>
          </p:cNvSpPr>
          <p:nvPr>
            <p:ph idx="1"/>
          </p:nvPr>
        </p:nvSpPr>
        <p:spPr>
          <a:xfrm>
            <a:off x="2362200" y="2362200"/>
            <a:ext cx="7543800" cy="1905000"/>
          </a:xfrm>
        </p:spPr>
        <p:txBody>
          <a:bodyPr>
            <a:normAutofit lnSpcReduction="10000"/>
          </a:bodyPr>
          <a:lstStyle/>
          <a:p>
            <a:r>
              <a:rPr lang="en-US" altLang="en-US" sz="2400" i="1"/>
              <a:t>“Today, chocolate seems to everywhere. In 2005, chocolate sales in the U.S. exceeded $3 billion.”</a:t>
            </a:r>
          </a:p>
          <a:p>
            <a:pPr lvl="1">
              <a:buFontTx/>
              <a:buNone/>
            </a:pPr>
            <a:r>
              <a:rPr lang="en-US" altLang="en-US" sz="2000"/>
              <a:t>New York Times Upfront, October 23, 2006:</a:t>
            </a:r>
            <a:r>
              <a:rPr lang="en-US" altLang="en-US" sz="2000">
                <a:hlinkClick r:id="rId2"/>
              </a:rPr>
              <a:t> </a:t>
            </a:r>
            <a:endParaRPr lang="en-US" altLang="en-US" sz="2000"/>
          </a:p>
          <a:p>
            <a:pPr lvl="1">
              <a:buFontTx/>
              <a:buNone/>
            </a:pPr>
            <a:r>
              <a:rPr lang="en-US" altLang="en-US" sz="2000">
                <a:hlinkClick r:id="rId2"/>
              </a:rPr>
              <a:t> </a:t>
            </a:r>
            <a:endParaRPr lang="en-US" altLang="en-US" sz="2000"/>
          </a:p>
          <a:p>
            <a:endParaRPr lang="en-US" altLang="en-US" sz="2400"/>
          </a:p>
          <a:p>
            <a:endParaRPr lang="en-US" altLang="en-US" sz="2400"/>
          </a:p>
        </p:txBody>
      </p:sp>
      <p:pic>
        <p:nvPicPr>
          <p:cNvPr id="182276" name="Picture 4">
            <a:extLst>
              <a:ext uri="{FF2B5EF4-FFF2-40B4-BE49-F238E27FC236}">
                <a16:creationId xmlns:a16="http://schemas.microsoft.com/office/drawing/2014/main" id="{A8B20E54-E969-4CD1-894F-10084528E3F4}"/>
              </a:ext>
            </a:extLst>
          </p:cNvPr>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7391400" y="3810000"/>
            <a:ext cx="2819400" cy="2374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AutoShape 5">
            <a:extLst>
              <a:ext uri="{FF2B5EF4-FFF2-40B4-BE49-F238E27FC236}">
                <a16:creationId xmlns:a16="http://schemas.microsoft.com/office/drawing/2014/main" id="{B6D46049-A01A-442A-BD23-D8A46A43EE22}"/>
              </a:ext>
            </a:extLst>
          </p:cNvPr>
          <p:cNvSpPr>
            <a:spLocks noGrp="1" noChangeArrowheads="1"/>
          </p:cNvSpPr>
          <p:nvPr>
            <p:ph type="title"/>
          </p:nvPr>
        </p:nvSpPr>
        <p:spPr/>
        <p:txBody>
          <a:bodyPr/>
          <a:lstStyle/>
          <a:p>
            <a:r>
              <a:rPr lang="en-US" altLang="en-US" sz="3200"/>
              <a:t>Mother Africa?  </a:t>
            </a:r>
            <a:br>
              <a:rPr lang="en-US" altLang="en-US" sz="3200"/>
            </a:br>
            <a:r>
              <a:rPr lang="en-US" altLang="en-US" sz="3200"/>
              <a:t>I’m glad I aint yo’ Momma!</a:t>
            </a:r>
          </a:p>
        </p:txBody>
      </p:sp>
      <p:graphicFrame>
        <p:nvGraphicFramePr>
          <p:cNvPr id="43012" name="Object 4">
            <a:extLst>
              <a:ext uri="{FF2B5EF4-FFF2-40B4-BE49-F238E27FC236}">
                <a16:creationId xmlns:a16="http://schemas.microsoft.com/office/drawing/2014/main" id="{8D01D39F-533B-46D6-8B0B-409660177ADF}"/>
              </a:ext>
            </a:extLst>
          </p:cNvPr>
          <p:cNvGraphicFramePr>
            <a:graphicFrameLocks noGrp="1" noChangeAspect="1"/>
          </p:cNvGraphicFramePr>
          <p:nvPr>
            <p:ph idx="1"/>
          </p:nvPr>
        </p:nvGraphicFramePr>
        <p:xfrm>
          <a:off x="3687763" y="2362200"/>
          <a:ext cx="4389437" cy="3243263"/>
        </p:xfrm>
        <a:graphic>
          <a:graphicData uri="http://schemas.openxmlformats.org/presentationml/2006/ole">
            <mc:AlternateContent xmlns:mc="http://schemas.openxmlformats.org/markup-compatibility/2006">
              <mc:Choice xmlns:v="urn:schemas-microsoft-com:vml" Requires="v">
                <p:oleObj spid="_x0000_s43026" name="Document" r:id="rId3" imgW="5758200" imgH="4254480" progId="Word.Document.8">
                  <p:embed/>
                </p:oleObj>
              </mc:Choice>
              <mc:Fallback>
                <p:oleObj name="Document" r:id="rId3" imgW="5758200" imgH="4254480" progId="Word.Documen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7763" y="2362200"/>
                        <a:ext cx="4389437" cy="324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5" name="Text Box 7">
            <a:extLst>
              <a:ext uri="{FF2B5EF4-FFF2-40B4-BE49-F238E27FC236}">
                <a16:creationId xmlns:a16="http://schemas.microsoft.com/office/drawing/2014/main" id="{EB4F38FA-287D-4315-A9C3-BC75985FA1F3}"/>
              </a:ext>
            </a:extLst>
          </p:cNvPr>
          <p:cNvSpPr txBox="1">
            <a:spLocks noChangeArrowheads="1"/>
          </p:cNvSpPr>
          <p:nvPr/>
        </p:nvSpPr>
        <p:spPr bwMode="auto">
          <a:xfrm>
            <a:off x="2362200" y="5791200"/>
            <a:ext cx="8312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Just 25% of all the people in Africa who need the essential drugs</a:t>
            </a:r>
          </a:p>
          <a:p>
            <a:r>
              <a:rPr lang="en-US" altLang="en-US"/>
              <a:t>for this illness are receiving the drugs.  This is an upsurge from a four years ago.</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AutoShape 2">
            <a:extLst>
              <a:ext uri="{FF2B5EF4-FFF2-40B4-BE49-F238E27FC236}">
                <a16:creationId xmlns:a16="http://schemas.microsoft.com/office/drawing/2014/main" id="{119228FF-B79F-45A5-AF82-2D7DF7529F1F}"/>
              </a:ext>
            </a:extLst>
          </p:cNvPr>
          <p:cNvSpPr>
            <a:spLocks noGrp="1" noChangeArrowheads="1"/>
          </p:cNvSpPr>
          <p:nvPr>
            <p:ph type="title"/>
          </p:nvPr>
        </p:nvSpPr>
        <p:spPr/>
        <p:txBody>
          <a:bodyPr/>
          <a:lstStyle/>
          <a:p>
            <a:r>
              <a:rPr lang="en-US" altLang="en-US" sz="3200"/>
              <a:t>AIDS</a:t>
            </a:r>
            <a:br>
              <a:rPr lang="en-US" altLang="en-US" sz="3200"/>
            </a:br>
            <a:r>
              <a:rPr lang="en-US" altLang="en-US" sz="3200"/>
              <a:t>The Elephant in the room.</a:t>
            </a:r>
          </a:p>
        </p:txBody>
      </p:sp>
      <p:sp>
        <p:nvSpPr>
          <p:cNvPr id="150531" name="Rectangle 3">
            <a:extLst>
              <a:ext uri="{FF2B5EF4-FFF2-40B4-BE49-F238E27FC236}">
                <a16:creationId xmlns:a16="http://schemas.microsoft.com/office/drawing/2014/main" id="{26FFEC28-C959-4FF0-93BE-7B148A1EA693}"/>
              </a:ext>
            </a:extLst>
          </p:cNvPr>
          <p:cNvSpPr>
            <a:spLocks noGrp="1" noChangeArrowheads="1"/>
          </p:cNvSpPr>
          <p:nvPr>
            <p:ph idx="1"/>
          </p:nvPr>
        </p:nvSpPr>
        <p:spPr/>
        <p:txBody>
          <a:bodyPr/>
          <a:lstStyle/>
          <a:p>
            <a:r>
              <a:rPr lang="en-US" altLang="en-US"/>
              <a:t>70-80 babies per year in the US infected with HIV</a:t>
            </a:r>
          </a:p>
          <a:p>
            <a:r>
              <a:rPr lang="en-US" altLang="en-US"/>
              <a:t>630,000 babies per year in sub-Saharan Africa.</a:t>
            </a:r>
          </a:p>
          <a:p>
            <a:pPr lvl="1"/>
            <a:r>
              <a:rPr lang="en-US" altLang="en-US"/>
              <a:t>(Audio-Digest Family Practice Sept 28, 2007)</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AutoShape 2">
            <a:extLst>
              <a:ext uri="{FF2B5EF4-FFF2-40B4-BE49-F238E27FC236}">
                <a16:creationId xmlns:a16="http://schemas.microsoft.com/office/drawing/2014/main" id="{2048DAE8-0C26-4D20-8995-E6865DC45C65}"/>
              </a:ext>
            </a:extLst>
          </p:cNvPr>
          <p:cNvSpPr>
            <a:spLocks noGrp="1" noChangeArrowheads="1"/>
          </p:cNvSpPr>
          <p:nvPr>
            <p:ph type="title"/>
          </p:nvPr>
        </p:nvSpPr>
        <p:spPr/>
        <p:txBody>
          <a:bodyPr/>
          <a:lstStyle/>
          <a:p>
            <a:r>
              <a:rPr lang="en-US" altLang="en-US"/>
              <a:t>AIDS in Africa</a:t>
            </a:r>
          </a:p>
        </p:txBody>
      </p:sp>
      <p:pic>
        <p:nvPicPr>
          <p:cNvPr id="151555" name="Picture 3">
            <a:extLst>
              <a:ext uri="{FF2B5EF4-FFF2-40B4-BE49-F238E27FC236}">
                <a16:creationId xmlns:a16="http://schemas.microsoft.com/office/drawing/2014/main" id="{9448A72B-25ED-41D2-A9AB-840384747C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600541"/>
            <a:ext cx="5181600" cy="3884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1556" name="Text Box 4">
            <a:extLst>
              <a:ext uri="{FF2B5EF4-FFF2-40B4-BE49-F238E27FC236}">
                <a16:creationId xmlns:a16="http://schemas.microsoft.com/office/drawing/2014/main" id="{444DB9FA-471C-4EF5-AF29-2F024336194D}"/>
              </a:ext>
            </a:extLst>
          </p:cNvPr>
          <p:cNvSpPr txBox="1">
            <a:spLocks noChangeArrowheads="1"/>
          </p:cNvSpPr>
          <p:nvPr/>
        </p:nvSpPr>
        <p:spPr bwMode="auto">
          <a:xfrm>
            <a:off x="2667000" y="2590800"/>
            <a:ext cx="22860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90% of the children orphaned by HIV/AIDS are in sub-Saharan Africa.</a:t>
            </a:r>
          </a:p>
          <a:p>
            <a:r>
              <a:rPr lang="en-US" altLang="en-US"/>
              <a:t>This epidemic leaves the very old and the very young behind.  Neither </a:t>
            </a:r>
          </a:p>
          <a:p>
            <a:r>
              <a:rPr lang="en-US" altLang="en-US"/>
              <a:t>Is able to care for themselves. (WHO)</a:t>
            </a:r>
          </a:p>
        </p:txBody>
      </p:sp>
      <p:sp>
        <p:nvSpPr>
          <p:cNvPr id="151557" name="Text Box 5">
            <a:extLst>
              <a:ext uri="{FF2B5EF4-FFF2-40B4-BE49-F238E27FC236}">
                <a16:creationId xmlns:a16="http://schemas.microsoft.com/office/drawing/2014/main" id="{0F008178-A542-4BE6-9D9A-22F4258BE9EF}"/>
              </a:ext>
            </a:extLst>
          </p:cNvPr>
          <p:cNvSpPr txBox="1">
            <a:spLocks noChangeArrowheads="1"/>
          </p:cNvSpPr>
          <p:nvPr/>
        </p:nvSpPr>
        <p:spPr bwMode="auto">
          <a:xfrm>
            <a:off x="2971800" y="5867400"/>
            <a:ext cx="4146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The young have no leadership and the </a:t>
            </a:r>
          </a:p>
          <a:p>
            <a:r>
              <a:rPr lang="en-US" altLang="en-US"/>
              <a:t>old are too tired to make a difference.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AutoShape 2">
            <a:extLst>
              <a:ext uri="{FF2B5EF4-FFF2-40B4-BE49-F238E27FC236}">
                <a16:creationId xmlns:a16="http://schemas.microsoft.com/office/drawing/2014/main" id="{8F170DF8-E6D5-4E5E-9584-AF21B24491B8}"/>
              </a:ext>
            </a:extLst>
          </p:cNvPr>
          <p:cNvSpPr>
            <a:spLocks noGrp="1" noChangeArrowheads="1"/>
          </p:cNvSpPr>
          <p:nvPr>
            <p:ph type="title"/>
          </p:nvPr>
        </p:nvSpPr>
        <p:spPr/>
        <p:txBody>
          <a:bodyPr/>
          <a:lstStyle/>
          <a:p>
            <a:r>
              <a:rPr lang="en-US" altLang="en-US"/>
              <a:t>AIDS in Africa</a:t>
            </a:r>
          </a:p>
        </p:txBody>
      </p:sp>
      <p:pic>
        <p:nvPicPr>
          <p:cNvPr id="145411" name="Picture 3">
            <a:extLst>
              <a:ext uri="{FF2B5EF4-FFF2-40B4-BE49-F238E27FC236}">
                <a16:creationId xmlns:a16="http://schemas.microsoft.com/office/drawing/2014/main" id="{D8A44515-17A7-42CC-9224-DEDD1295FA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122493"/>
            <a:ext cx="4876800" cy="366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5412" name="Text Box 4">
            <a:extLst>
              <a:ext uri="{FF2B5EF4-FFF2-40B4-BE49-F238E27FC236}">
                <a16:creationId xmlns:a16="http://schemas.microsoft.com/office/drawing/2014/main" id="{35606FED-9A28-4826-94F8-DF3BE464C37E}"/>
              </a:ext>
            </a:extLst>
          </p:cNvPr>
          <p:cNvSpPr txBox="1">
            <a:spLocks noChangeArrowheads="1"/>
          </p:cNvSpPr>
          <p:nvPr/>
        </p:nvSpPr>
        <p:spPr bwMode="auto">
          <a:xfrm>
            <a:off x="1981200" y="4953001"/>
            <a:ext cx="857885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t>Mother to child transmission is 25-45% unless the mother is treated with </a:t>
            </a:r>
          </a:p>
          <a:p>
            <a:r>
              <a:rPr lang="en-US" altLang="en-US" b="1"/>
              <a:t>Anti-retroviral medicines. Fewer than 10% of mothers in Africa receive these drugs.  Corresponding values in America, and Europe are close to 80-100% </a:t>
            </a:r>
          </a:p>
          <a:p>
            <a:r>
              <a:rPr lang="en-US" altLang="en-US" b="1"/>
              <a:t>depending upon the country.  Asia and Latin America have rates </a:t>
            </a:r>
          </a:p>
          <a:p>
            <a:r>
              <a:rPr lang="en-US" altLang="en-US" b="1"/>
              <a:t>from 10-50%  (WHO)</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AutoShape 2">
            <a:extLst>
              <a:ext uri="{FF2B5EF4-FFF2-40B4-BE49-F238E27FC236}">
                <a16:creationId xmlns:a16="http://schemas.microsoft.com/office/drawing/2014/main" id="{68858A2F-8AE2-45B4-B82C-A37AE506A382}"/>
              </a:ext>
            </a:extLst>
          </p:cNvPr>
          <p:cNvSpPr>
            <a:spLocks noGrp="1" noChangeArrowheads="1"/>
          </p:cNvSpPr>
          <p:nvPr>
            <p:ph type="title"/>
          </p:nvPr>
        </p:nvSpPr>
        <p:spPr/>
        <p:txBody>
          <a:bodyPr/>
          <a:lstStyle/>
          <a:p>
            <a:r>
              <a:rPr lang="en-US" altLang="en-US"/>
              <a:t>AIDS in Africa/Progress</a:t>
            </a:r>
          </a:p>
        </p:txBody>
      </p:sp>
      <p:sp>
        <p:nvSpPr>
          <p:cNvPr id="146435" name="Rectangle 3">
            <a:extLst>
              <a:ext uri="{FF2B5EF4-FFF2-40B4-BE49-F238E27FC236}">
                <a16:creationId xmlns:a16="http://schemas.microsoft.com/office/drawing/2014/main" id="{561C0A8F-6FCD-4248-B732-05C4C8D49912}"/>
              </a:ext>
            </a:extLst>
          </p:cNvPr>
          <p:cNvSpPr>
            <a:spLocks noGrp="1" noChangeArrowheads="1"/>
          </p:cNvSpPr>
          <p:nvPr>
            <p:ph idx="1"/>
          </p:nvPr>
        </p:nvSpPr>
        <p:spPr>
          <a:xfrm>
            <a:off x="2362200" y="2362200"/>
            <a:ext cx="3048000" cy="3657600"/>
          </a:xfrm>
        </p:spPr>
        <p:txBody>
          <a:bodyPr>
            <a:normAutofit lnSpcReduction="10000"/>
          </a:bodyPr>
          <a:lstStyle/>
          <a:p>
            <a:pPr>
              <a:lnSpc>
                <a:spcPct val="90000"/>
              </a:lnSpc>
            </a:pPr>
            <a:r>
              <a:rPr lang="en-US" altLang="en-US" sz="2000"/>
              <a:t>World Health Organization April 2007 progress report on AIDS/HIV in Africa shows</a:t>
            </a:r>
          </a:p>
          <a:p>
            <a:pPr lvl="2">
              <a:lnSpc>
                <a:spcPct val="90000"/>
              </a:lnSpc>
            </a:pPr>
            <a:r>
              <a:rPr lang="en-US" altLang="en-US" sz="1600"/>
              <a:t>1.3 million people on treatment (28% of those who need the medicine) which is a marked increase from 100,000 on treatment in 2004.</a:t>
            </a:r>
          </a:p>
        </p:txBody>
      </p:sp>
      <p:pic>
        <p:nvPicPr>
          <p:cNvPr id="146436" name="Picture 4" descr="{Frontpage photo}">
            <a:hlinkClick r:id="rId2"/>
            <a:extLst>
              <a:ext uri="{FF2B5EF4-FFF2-40B4-BE49-F238E27FC236}">
                <a16:creationId xmlns:a16="http://schemas.microsoft.com/office/drawing/2014/main" id="{8F1F5533-2E2B-41CF-999B-637B568BE9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1" y="1492349"/>
            <a:ext cx="2608264" cy="3308251"/>
          </a:xfrm>
          <a:prstGeom prst="rect">
            <a:avLst/>
          </a:prstGeom>
          <a:noFill/>
          <a:extLst>
            <a:ext uri="{909E8E84-426E-40DD-AFC4-6F175D3DCCD1}">
              <a14:hiddenFill xmlns:a14="http://schemas.microsoft.com/office/drawing/2010/main">
                <a:solidFill>
                  <a:srgbClr val="FFFFFF"/>
                </a:solidFill>
              </a14:hiddenFill>
            </a:ext>
          </a:extLst>
        </p:spPr>
      </p:pic>
      <p:pic>
        <p:nvPicPr>
          <p:cNvPr id="146438" name="Picture 6">
            <a:hlinkClick r:id="rId4"/>
            <a:extLst>
              <a:ext uri="{FF2B5EF4-FFF2-40B4-BE49-F238E27FC236}">
                <a16:creationId xmlns:a16="http://schemas.microsoft.com/office/drawing/2014/main" id="{D17A7C36-1131-4BA4-8C65-773EF32057D3}"/>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305800" y="3505200"/>
            <a:ext cx="2082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AutoShape 2">
            <a:extLst>
              <a:ext uri="{FF2B5EF4-FFF2-40B4-BE49-F238E27FC236}">
                <a16:creationId xmlns:a16="http://schemas.microsoft.com/office/drawing/2014/main" id="{A907B6F4-339F-4E19-8F3D-228BFD996345}"/>
              </a:ext>
            </a:extLst>
          </p:cNvPr>
          <p:cNvSpPr>
            <a:spLocks noGrp="1" noChangeArrowheads="1"/>
          </p:cNvSpPr>
          <p:nvPr>
            <p:ph type="title"/>
          </p:nvPr>
        </p:nvSpPr>
        <p:spPr/>
        <p:txBody>
          <a:bodyPr/>
          <a:lstStyle/>
          <a:p>
            <a:r>
              <a:rPr lang="en-US" altLang="en-US" sz="3200"/>
              <a:t>Short Term Missions Must Have Long Term Vision</a:t>
            </a:r>
          </a:p>
        </p:txBody>
      </p:sp>
      <p:sp>
        <p:nvSpPr>
          <p:cNvPr id="144387" name="Rectangle 3">
            <a:extLst>
              <a:ext uri="{FF2B5EF4-FFF2-40B4-BE49-F238E27FC236}">
                <a16:creationId xmlns:a16="http://schemas.microsoft.com/office/drawing/2014/main" id="{09D72D84-16EA-4626-BB4E-1FC3A46877F0}"/>
              </a:ext>
            </a:extLst>
          </p:cNvPr>
          <p:cNvSpPr>
            <a:spLocks noGrp="1" noChangeArrowheads="1"/>
          </p:cNvSpPr>
          <p:nvPr>
            <p:ph idx="1"/>
          </p:nvPr>
        </p:nvSpPr>
        <p:spPr/>
        <p:txBody>
          <a:bodyPr/>
          <a:lstStyle/>
          <a:p>
            <a:r>
              <a:rPr lang="en-US" altLang="en-US"/>
              <a:t>We take a sick fish out of bad water and treat it and then put it right back in the bad water.</a:t>
            </a:r>
          </a:p>
          <a:p>
            <a:r>
              <a:rPr lang="en-US" altLang="en-US"/>
              <a:t>That is what short term medical trips do.</a:t>
            </a:r>
          </a:p>
          <a:p>
            <a:r>
              <a:rPr lang="en-US" altLang="en-US"/>
              <a:t>They must be developed long term visions.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79877" name="Picture 5">
            <a:extLst>
              <a:ext uri="{FF2B5EF4-FFF2-40B4-BE49-F238E27FC236}">
                <a16:creationId xmlns:a16="http://schemas.microsoft.com/office/drawing/2014/main" id="{9B748DE5-4AF2-4D18-9DF1-FFEB7C6AB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9878" name="Text Box 6">
            <a:extLst>
              <a:ext uri="{FF2B5EF4-FFF2-40B4-BE49-F238E27FC236}">
                <a16:creationId xmlns:a16="http://schemas.microsoft.com/office/drawing/2014/main" id="{D98ECF43-0F2D-4F84-868F-1DCEA8D4D1DA}"/>
              </a:ext>
            </a:extLst>
          </p:cNvPr>
          <p:cNvSpPr txBox="1">
            <a:spLocks noChangeArrowheads="1"/>
          </p:cNvSpPr>
          <p:nvPr/>
        </p:nvSpPr>
        <p:spPr bwMode="auto">
          <a:xfrm>
            <a:off x="1752600" y="609601"/>
            <a:ext cx="4495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Genesis 1:2 And the earth was without form, and void; and darkness was upon the face of the deep. And the Spirit of God moved upon the face of the waters.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AutoShape 4">
            <a:extLst>
              <a:ext uri="{FF2B5EF4-FFF2-40B4-BE49-F238E27FC236}">
                <a16:creationId xmlns:a16="http://schemas.microsoft.com/office/drawing/2014/main" id="{9CBAAC30-AF3D-4073-9860-0DBFB33A79DC}"/>
              </a:ext>
            </a:extLst>
          </p:cNvPr>
          <p:cNvSpPr>
            <a:spLocks noGrp="1" noChangeArrowheads="1"/>
          </p:cNvSpPr>
          <p:nvPr>
            <p:ph type="title"/>
          </p:nvPr>
        </p:nvSpPr>
        <p:spPr/>
        <p:txBody>
          <a:bodyPr/>
          <a:lstStyle/>
          <a:p>
            <a:r>
              <a:rPr lang="en-US" altLang="en-US" sz="3200"/>
              <a:t>Unless the dream is God’s it is no value!</a:t>
            </a:r>
          </a:p>
        </p:txBody>
      </p:sp>
      <p:pic>
        <p:nvPicPr>
          <p:cNvPr id="168965" name="Picture 5">
            <a:extLst>
              <a:ext uri="{FF2B5EF4-FFF2-40B4-BE49-F238E27FC236}">
                <a16:creationId xmlns:a16="http://schemas.microsoft.com/office/drawing/2014/main" id="{0B11D6FC-556A-48B4-B6CB-DEA12EF4BB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821133"/>
            <a:ext cx="4191000" cy="3622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966" name="Picture 6" descr="Stock Photo titled: Ethiopian Man Reading Bible, USE OF THIS IMAGE WITHOUT PERMISSION IS PROHIBITED">
            <a:extLst>
              <a:ext uri="{FF2B5EF4-FFF2-40B4-BE49-F238E27FC236}">
                <a16:creationId xmlns:a16="http://schemas.microsoft.com/office/drawing/2014/main" id="{B2550A2B-994D-44EA-8A18-D9DE522C43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83515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7" name="Text Box 7">
            <a:extLst>
              <a:ext uri="{FF2B5EF4-FFF2-40B4-BE49-F238E27FC236}">
                <a16:creationId xmlns:a16="http://schemas.microsoft.com/office/drawing/2014/main" id="{580C6A9A-05E1-4461-AB16-9EE840B84435}"/>
              </a:ext>
            </a:extLst>
          </p:cNvPr>
          <p:cNvSpPr txBox="1">
            <a:spLocks noChangeArrowheads="1"/>
          </p:cNvSpPr>
          <p:nvPr/>
        </p:nvSpPr>
        <p:spPr bwMode="auto">
          <a:xfrm>
            <a:off x="3260725" y="5751513"/>
            <a:ext cx="5480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THE DREAM IS BIGGER THAN THE DREAMER!</a:t>
            </a:r>
          </a:p>
          <a:p>
            <a:r>
              <a:rPr lang="en-US" altLang="en-US"/>
              <a:t>THE TRUE VISION BELONGS TO GOD NOT MAN.</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AutoShape 2">
            <a:extLst>
              <a:ext uri="{FF2B5EF4-FFF2-40B4-BE49-F238E27FC236}">
                <a16:creationId xmlns:a16="http://schemas.microsoft.com/office/drawing/2014/main" id="{ACF18CEE-4A97-4760-8665-ABA67B5A4E97}"/>
              </a:ext>
            </a:extLst>
          </p:cNvPr>
          <p:cNvSpPr>
            <a:spLocks noGrp="1" noChangeArrowheads="1"/>
          </p:cNvSpPr>
          <p:nvPr>
            <p:ph type="title"/>
          </p:nvPr>
        </p:nvSpPr>
        <p:spPr/>
        <p:txBody>
          <a:bodyPr>
            <a:normAutofit fontScale="90000"/>
          </a:bodyPr>
          <a:lstStyle/>
          <a:p>
            <a:pPr algn="ctr"/>
            <a:r>
              <a:rPr lang="en-US" altLang="en-US" sz="3200"/>
              <a:t>Short Term Missions</a:t>
            </a:r>
            <a:br>
              <a:rPr lang="en-US" altLang="en-US" sz="3200"/>
            </a:br>
            <a:r>
              <a:rPr lang="en-US" altLang="en-US" sz="3200"/>
              <a:t>to develop</a:t>
            </a:r>
            <a:br>
              <a:rPr lang="en-US" altLang="en-US" sz="3200"/>
            </a:br>
            <a:r>
              <a:rPr lang="en-US" altLang="en-US" sz="3200"/>
              <a:t>Long Term Visions</a:t>
            </a:r>
          </a:p>
        </p:txBody>
      </p:sp>
      <p:sp>
        <p:nvSpPr>
          <p:cNvPr id="152579" name="Rectangle 3">
            <a:extLst>
              <a:ext uri="{FF2B5EF4-FFF2-40B4-BE49-F238E27FC236}">
                <a16:creationId xmlns:a16="http://schemas.microsoft.com/office/drawing/2014/main" id="{D579BF72-4112-427E-AB53-64809ED7EBA3}"/>
              </a:ext>
            </a:extLst>
          </p:cNvPr>
          <p:cNvSpPr>
            <a:spLocks noGrp="1" noChangeArrowheads="1"/>
          </p:cNvSpPr>
          <p:nvPr>
            <p:ph sz="half" idx="1"/>
          </p:nvPr>
        </p:nvSpPr>
        <p:spPr>
          <a:xfrm>
            <a:off x="2362201" y="2362201"/>
            <a:ext cx="3775075" cy="3724275"/>
          </a:xfrm>
        </p:spPr>
        <p:txBody>
          <a:bodyPr/>
          <a:lstStyle/>
          <a:p>
            <a:pPr lvl="1"/>
            <a:r>
              <a:rPr lang="en-US" altLang="en-US" sz="2000"/>
              <a:t>HIV/AIDS</a:t>
            </a:r>
          </a:p>
          <a:p>
            <a:pPr lvl="1">
              <a:buFontTx/>
              <a:buNone/>
            </a:pPr>
            <a:endParaRPr lang="en-US" altLang="en-US" sz="2000"/>
          </a:p>
          <a:p>
            <a:pPr lvl="1"/>
            <a:r>
              <a:rPr lang="en-US" altLang="en-US" sz="2000"/>
              <a:t>4 million new HIV infections in 2006</a:t>
            </a:r>
          </a:p>
          <a:p>
            <a:pPr lvl="1"/>
            <a:r>
              <a:rPr lang="en-US" altLang="en-US" sz="2000"/>
              <a:t>3 million deaths in 2006</a:t>
            </a:r>
          </a:p>
          <a:p>
            <a:pPr lvl="1"/>
            <a:r>
              <a:rPr lang="en-US" altLang="en-US" sz="2000"/>
              <a:t>380,000 child deaths (under 15 years)</a:t>
            </a:r>
          </a:p>
          <a:p>
            <a:endParaRPr lang="en-US" altLang="en-US" sz="2400"/>
          </a:p>
        </p:txBody>
      </p:sp>
      <p:sp>
        <p:nvSpPr>
          <p:cNvPr id="152580" name="Rectangle 4">
            <a:extLst>
              <a:ext uri="{FF2B5EF4-FFF2-40B4-BE49-F238E27FC236}">
                <a16:creationId xmlns:a16="http://schemas.microsoft.com/office/drawing/2014/main" id="{61A6DA82-8984-4AAC-BBF7-ADE160ADF6A3}"/>
              </a:ext>
            </a:extLst>
          </p:cNvPr>
          <p:cNvSpPr>
            <a:spLocks noGrp="1" noChangeArrowheads="1"/>
          </p:cNvSpPr>
          <p:nvPr>
            <p:ph sz="half" idx="2"/>
          </p:nvPr>
        </p:nvSpPr>
        <p:spPr>
          <a:xfrm>
            <a:off x="6280151" y="2362201"/>
            <a:ext cx="3775075" cy="3724275"/>
          </a:xfrm>
        </p:spPr>
        <p:txBody>
          <a:bodyPr/>
          <a:lstStyle/>
          <a:p>
            <a:r>
              <a:rPr lang="en-US" altLang="en-US" sz="2400"/>
              <a:t>Water Borne Illnesses</a:t>
            </a:r>
          </a:p>
          <a:p>
            <a:endParaRPr lang="en-US" altLang="en-US" sz="2400"/>
          </a:p>
          <a:p>
            <a:pPr lvl="1"/>
            <a:r>
              <a:rPr lang="en-US" altLang="en-US" sz="2000"/>
              <a:t>5 million children die per year </a:t>
            </a:r>
          </a:p>
          <a:p>
            <a:endParaRPr lang="en-US" altLang="en-US" sz="2400"/>
          </a:p>
          <a:p>
            <a:r>
              <a:rPr lang="en-US" altLang="en-US" sz="2400"/>
              <a:t>Malaria</a:t>
            </a:r>
          </a:p>
          <a:p>
            <a:pPr lvl="1"/>
            <a:r>
              <a:rPr lang="en-US" altLang="en-US" sz="2000"/>
              <a:t>1.5 million deaths per year mostly children</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AutoShape 2">
            <a:extLst>
              <a:ext uri="{FF2B5EF4-FFF2-40B4-BE49-F238E27FC236}">
                <a16:creationId xmlns:a16="http://schemas.microsoft.com/office/drawing/2014/main" id="{CC67D3D3-3CEC-4A12-852A-A25ED70064F2}"/>
              </a:ext>
            </a:extLst>
          </p:cNvPr>
          <p:cNvSpPr>
            <a:spLocks noGrp="1" noChangeArrowheads="1"/>
          </p:cNvSpPr>
          <p:nvPr>
            <p:ph type="title"/>
          </p:nvPr>
        </p:nvSpPr>
        <p:spPr/>
        <p:txBody>
          <a:bodyPr>
            <a:normAutofit fontScale="90000"/>
          </a:bodyPr>
          <a:lstStyle/>
          <a:p>
            <a:pPr algn="ctr"/>
            <a:r>
              <a:rPr lang="en-US" altLang="en-US" sz="3200"/>
              <a:t>Short Term Missions</a:t>
            </a:r>
            <a:br>
              <a:rPr lang="en-US" altLang="en-US" sz="3200"/>
            </a:br>
            <a:r>
              <a:rPr lang="en-US" altLang="en-US" sz="3200"/>
              <a:t>to develop</a:t>
            </a:r>
            <a:br>
              <a:rPr lang="en-US" altLang="en-US" sz="3200"/>
            </a:br>
            <a:r>
              <a:rPr lang="en-US" altLang="en-US" sz="3200"/>
              <a:t>Long Term Visions</a:t>
            </a:r>
          </a:p>
        </p:txBody>
      </p:sp>
      <p:sp>
        <p:nvSpPr>
          <p:cNvPr id="147459" name="Rectangle 3">
            <a:extLst>
              <a:ext uri="{FF2B5EF4-FFF2-40B4-BE49-F238E27FC236}">
                <a16:creationId xmlns:a16="http://schemas.microsoft.com/office/drawing/2014/main" id="{8D18B8DA-6C42-4FBD-BF52-5C7B6FB12886}"/>
              </a:ext>
            </a:extLst>
          </p:cNvPr>
          <p:cNvSpPr>
            <a:spLocks noGrp="1" noChangeArrowheads="1"/>
          </p:cNvSpPr>
          <p:nvPr>
            <p:ph idx="1"/>
          </p:nvPr>
        </p:nvSpPr>
        <p:spPr>
          <a:xfrm>
            <a:off x="2362200" y="2362200"/>
            <a:ext cx="7848600" cy="990600"/>
          </a:xfrm>
        </p:spPr>
        <p:txBody>
          <a:bodyPr/>
          <a:lstStyle/>
          <a:p>
            <a:pPr>
              <a:lnSpc>
                <a:spcPct val="90000"/>
              </a:lnSpc>
            </a:pPr>
            <a:r>
              <a:rPr lang="en-US" altLang="en-US" sz="2000" b="1" dirty="0"/>
              <a:t>Without food and water…, AIDS drugs kill.</a:t>
            </a:r>
          </a:p>
          <a:p>
            <a:pPr>
              <a:spcBef>
                <a:spcPct val="0"/>
              </a:spcBef>
              <a:buClrTx/>
              <a:buSzTx/>
              <a:buFontTx/>
              <a:buNone/>
            </a:pPr>
            <a:r>
              <a:rPr lang="en-US" altLang="en-US" sz="2000" b="1" dirty="0">
                <a:solidFill>
                  <a:schemeClr val="tx2"/>
                </a:solidFill>
              </a:rPr>
              <a:t>	One child dies from bad water every 6 seconds…, most of these in Africa!  Five million children per year!</a:t>
            </a:r>
            <a:endParaRPr lang="en-US" altLang="en-US" sz="2000" dirty="0">
              <a:solidFill>
                <a:schemeClr val="tx2"/>
              </a:solidFill>
            </a:endParaRPr>
          </a:p>
        </p:txBody>
      </p:sp>
      <p:pic>
        <p:nvPicPr>
          <p:cNvPr id="147460" name="Picture 4">
            <a:extLst>
              <a:ext uri="{FF2B5EF4-FFF2-40B4-BE49-F238E27FC236}">
                <a16:creationId xmlns:a16="http://schemas.microsoft.com/office/drawing/2014/main" id="{5276B03F-77B4-448A-B9D5-51B79EF196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6817" y="3429000"/>
            <a:ext cx="3124200" cy="243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461" name="Picture 5">
            <a:extLst>
              <a:ext uri="{FF2B5EF4-FFF2-40B4-BE49-F238E27FC236}">
                <a16:creationId xmlns:a16="http://schemas.microsoft.com/office/drawing/2014/main" id="{96CD8F16-5567-4A8C-9FCE-7B9588E7ED3D}"/>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01" y="3429000"/>
            <a:ext cx="3886200" cy="2914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2">
            <a:extLst>
              <a:ext uri="{FF2B5EF4-FFF2-40B4-BE49-F238E27FC236}">
                <a16:creationId xmlns:a16="http://schemas.microsoft.com/office/drawing/2014/main" id="{84C35DA3-513C-4AE8-8D0E-27A4149E546F}"/>
              </a:ext>
            </a:extLst>
          </p:cNvPr>
          <p:cNvSpPr>
            <a:spLocks noGrp="1" noChangeArrowheads="1"/>
          </p:cNvSpPr>
          <p:nvPr>
            <p:ph type="title"/>
          </p:nvPr>
        </p:nvSpPr>
        <p:spPr/>
        <p:txBody>
          <a:bodyPr/>
          <a:lstStyle/>
          <a:p>
            <a:r>
              <a:rPr lang="en-US" altLang="en-US"/>
              <a:t>Divine Dissatisfaction</a:t>
            </a:r>
          </a:p>
        </p:txBody>
      </p:sp>
      <p:sp>
        <p:nvSpPr>
          <p:cNvPr id="47107" name="Rectangle 3">
            <a:extLst>
              <a:ext uri="{FF2B5EF4-FFF2-40B4-BE49-F238E27FC236}">
                <a16:creationId xmlns:a16="http://schemas.microsoft.com/office/drawing/2014/main" id="{691F42B7-AA9D-4A95-82DC-A3FC408A6FB4}"/>
              </a:ext>
            </a:extLst>
          </p:cNvPr>
          <p:cNvSpPr>
            <a:spLocks noGrp="1" noChangeArrowheads="1"/>
          </p:cNvSpPr>
          <p:nvPr>
            <p:ph idx="1"/>
          </p:nvPr>
        </p:nvSpPr>
        <p:spPr>
          <a:xfrm>
            <a:off x="6553201" y="2514601"/>
            <a:ext cx="3502025" cy="3571875"/>
          </a:xfrm>
        </p:spPr>
        <p:txBody>
          <a:bodyPr>
            <a:normAutofit lnSpcReduction="10000"/>
          </a:bodyPr>
          <a:lstStyle/>
          <a:p>
            <a:r>
              <a:rPr lang="en-US" altLang="en-US" sz="2400"/>
              <a:t>To provide clean water to the world it would cost right around 9 billion dollars. That amount is what the U.S. spends in a year </a:t>
            </a:r>
            <a:r>
              <a:rPr lang="en-US" altLang="en-US" sz="2400" b="1"/>
              <a:t>ON BOTTLED WATER!</a:t>
            </a:r>
            <a:r>
              <a:rPr lang="en-US" altLang="en-US" sz="2400"/>
              <a:t> </a:t>
            </a:r>
          </a:p>
          <a:p>
            <a:r>
              <a:rPr lang="en-US" altLang="en-US" sz="1400" i="1"/>
              <a:t>From ProgressiveU.org a nonprofit social welfare organization </a:t>
            </a:r>
          </a:p>
          <a:p>
            <a:endParaRPr lang="en-US" altLang="en-US" sz="1400" i="1"/>
          </a:p>
        </p:txBody>
      </p:sp>
      <p:sp>
        <p:nvSpPr>
          <p:cNvPr id="47111" name="Rectangle 7">
            <a:extLst>
              <a:ext uri="{FF2B5EF4-FFF2-40B4-BE49-F238E27FC236}">
                <a16:creationId xmlns:a16="http://schemas.microsoft.com/office/drawing/2014/main" id="{8ADF5CAC-E8C3-4821-B24E-C8FB05F66A30}"/>
              </a:ext>
            </a:extLst>
          </p:cNvPr>
          <p:cNvSpPr>
            <a:spLocks noChangeArrowheads="1"/>
          </p:cNvSpPr>
          <p:nvPr/>
        </p:nvSpPr>
        <p:spPr bwMode="auto">
          <a:xfrm>
            <a:off x="1524000" y="17393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7112" name="Rectangle 8">
            <a:extLst>
              <a:ext uri="{FF2B5EF4-FFF2-40B4-BE49-F238E27FC236}">
                <a16:creationId xmlns:a16="http://schemas.microsoft.com/office/drawing/2014/main" id="{D08D21DC-7890-440E-B4A7-D74D7517AFE6}"/>
              </a:ext>
            </a:extLst>
          </p:cNvPr>
          <p:cNvSpPr>
            <a:spLocks noChangeArrowheads="1"/>
          </p:cNvSpPr>
          <p:nvPr/>
        </p:nvSpPr>
        <p:spPr bwMode="auto">
          <a:xfrm>
            <a:off x="1524000" y="17393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 name="Picture 2" descr="A picture containing sky, person, outdoor, people&#10;&#10;Description automatically generated">
            <a:extLst>
              <a:ext uri="{FF2B5EF4-FFF2-40B4-BE49-F238E27FC236}">
                <a16:creationId xmlns:a16="http://schemas.microsoft.com/office/drawing/2014/main" id="{9C2D096D-12D3-4256-9EB9-7A5CE73A34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3059" y="2582402"/>
            <a:ext cx="3779394" cy="3504074"/>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AutoShape 2">
            <a:extLst>
              <a:ext uri="{FF2B5EF4-FFF2-40B4-BE49-F238E27FC236}">
                <a16:creationId xmlns:a16="http://schemas.microsoft.com/office/drawing/2014/main" id="{C0D65843-4286-493C-9DF8-202A616C6F47}"/>
              </a:ext>
            </a:extLst>
          </p:cNvPr>
          <p:cNvSpPr>
            <a:spLocks noGrp="1" noChangeArrowheads="1"/>
          </p:cNvSpPr>
          <p:nvPr>
            <p:ph type="title"/>
          </p:nvPr>
        </p:nvSpPr>
        <p:spPr/>
        <p:txBody>
          <a:bodyPr/>
          <a:lstStyle/>
          <a:p>
            <a:r>
              <a:rPr lang="en-US" altLang="en-US" sz="3200"/>
              <a:t>Check Please!  Reality Check That Is!</a:t>
            </a:r>
          </a:p>
        </p:txBody>
      </p:sp>
      <p:pic>
        <p:nvPicPr>
          <p:cNvPr id="121860" name="Picture 4">
            <a:extLst>
              <a:ext uri="{FF2B5EF4-FFF2-40B4-BE49-F238E27FC236}">
                <a16:creationId xmlns:a16="http://schemas.microsoft.com/office/drawing/2014/main" id="{8BC4B8DF-95CB-4AC9-BFAF-DFB8F72175D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7772400" y="1981200"/>
            <a:ext cx="2814657" cy="4195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1861" name="Text Box 5">
            <a:extLst>
              <a:ext uri="{FF2B5EF4-FFF2-40B4-BE49-F238E27FC236}">
                <a16:creationId xmlns:a16="http://schemas.microsoft.com/office/drawing/2014/main" id="{2442BC6A-9F8C-43A0-AC95-56027CFB902F}"/>
              </a:ext>
            </a:extLst>
          </p:cNvPr>
          <p:cNvSpPr txBox="1">
            <a:spLocks noChangeArrowheads="1"/>
          </p:cNvSpPr>
          <p:nvPr/>
        </p:nvSpPr>
        <p:spPr bwMode="auto">
          <a:xfrm>
            <a:off x="2209800" y="2438400"/>
            <a:ext cx="4197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We are content to have too much while </a:t>
            </a:r>
          </a:p>
          <a:p>
            <a:r>
              <a:rPr lang="en-US" altLang="en-US"/>
              <a:t>others have too little!</a:t>
            </a:r>
          </a:p>
        </p:txBody>
      </p:sp>
      <p:pic>
        <p:nvPicPr>
          <p:cNvPr id="121862" name="Picture 6">
            <a:extLst>
              <a:ext uri="{FF2B5EF4-FFF2-40B4-BE49-F238E27FC236}">
                <a16:creationId xmlns:a16="http://schemas.microsoft.com/office/drawing/2014/main" id="{E4B823BB-357A-405D-BE68-99D78A0B66BE}"/>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81400" y="3124200"/>
            <a:ext cx="3962400" cy="2971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2">
            <a:extLst>
              <a:ext uri="{FF2B5EF4-FFF2-40B4-BE49-F238E27FC236}">
                <a16:creationId xmlns:a16="http://schemas.microsoft.com/office/drawing/2014/main" id="{D5079F52-CF24-4B7D-962B-1148EE6D29B9}"/>
              </a:ext>
            </a:extLst>
          </p:cNvPr>
          <p:cNvSpPr>
            <a:spLocks noGrp="1" noChangeArrowheads="1"/>
          </p:cNvSpPr>
          <p:nvPr>
            <p:ph type="title"/>
          </p:nvPr>
        </p:nvSpPr>
        <p:spPr/>
        <p:txBody>
          <a:bodyPr/>
          <a:lstStyle/>
          <a:p>
            <a:r>
              <a:rPr lang="en-US" altLang="en-US" sz="3200"/>
              <a:t>Check please!  Reality Check Please!</a:t>
            </a:r>
          </a:p>
        </p:txBody>
      </p:sp>
      <p:sp>
        <p:nvSpPr>
          <p:cNvPr id="35843" name="Rectangle 3">
            <a:extLst>
              <a:ext uri="{FF2B5EF4-FFF2-40B4-BE49-F238E27FC236}">
                <a16:creationId xmlns:a16="http://schemas.microsoft.com/office/drawing/2014/main" id="{E191649D-A033-409E-884E-A9C52CAE20B2}"/>
              </a:ext>
            </a:extLst>
          </p:cNvPr>
          <p:cNvSpPr>
            <a:spLocks noGrp="1" noChangeArrowheads="1"/>
          </p:cNvSpPr>
          <p:nvPr>
            <p:ph idx="1"/>
          </p:nvPr>
        </p:nvSpPr>
        <p:spPr/>
        <p:txBody>
          <a:bodyPr/>
          <a:lstStyle/>
          <a:p>
            <a:pPr>
              <a:lnSpc>
                <a:spcPct val="80000"/>
              </a:lnSpc>
            </a:pPr>
            <a:r>
              <a:rPr lang="en-US" altLang="en-US" sz="1800"/>
              <a:t>In 2004 the estimated buying power of black households was $679 billion dollars. </a:t>
            </a:r>
          </a:p>
          <a:p>
            <a:pPr>
              <a:lnSpc>
                <a:spcPct val="80000"/>
              </a:lnSpc>
              <a:buFont typeface="Wingdings" panose="05000000000000000000" pitchFamily="2" charset="2"/>
              <a:buNone/>
            </a:pPr>
            <a:endParaRPr lang="en-US" altLang="en-US" sz="1800"/>
          </a:p>
          <a:p>
            <a:pPr>
              <a:lnSpc>
                <a:spcPct val="80000"/>
              </a:lnSpc>
            </a:pPr>
            <a:r>
              <a:rPr lang="en-US" altLang="en-US" sz="1800"/>
              <a:t>Ghana sends 500 missionaries per year. Her population is 22.1 million and her Gross National Income is 10 billion. </a:t>
            </a:r>
            <a:br>
              <a:rPr lang="en-US" altLang="en-US" sz="1800"/>
            </a:br>
            <a:r>
              <a:rPr lang="en-US" altLang="en-US" sz="1800"/>
              <a:t> </a:t>
            </a:r>
            <a:br>
              <a:rPr lang="en-US" altLang="en-US" sz="1800"/>
            </a:br>
            <a:r>
              <a:rPr lang="en-US" altLang="en-US" sz="1800"/>
              <a:t>African Americans spent 10.7 billion on household furnishings and equipment in 2004. </a:t>
            </a:r>
          </a:p>
          <a:p>
            <a:pPr>
              <a:lnSpc>
                <a:spcPct val="80000"/>
              </a:lnSpc>
            </a:pPr>
            <a:endParaRPr lang="en-US" altLang="en-US" sz="1800"/>
          </a:p>
          <a:p>
            <a:pPr>
              <a:lnSpc>
                <a:spcPct val="80000"/>
              </a:lnSpc>
            </a:pPr>
            <a:r>
              <a:rPr lang="en-US" altLang="en-US" sz="1800"/>
              <a:t>Nigeria sends 2500 missionaries per year and has a Gross National Income of 74.2 billion dollars. </a:t>
            </a:r>
            <a:br>
              <a:rPr lang="en-US" altLang="en-US" sz="1800"/>
            </a:br>
            <a:r>
              <a:rPr lang="en-US" altLang="en-US" sz="1800"/>
              <a:t> </a:t>
            </a:r>
            <a:br>
              <a:rPr lang="en-US" altLang="en-US" sz="1800"/>
            </a:br>
            <a:r>
              <a:rPr lang="en-US" altLang="en-US" sz="1800"/>
              <a:t>African Americans spent this much on vehicles, insurance, clothing and gifts in 2004.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2" name="Rectangle 6">
            <a:extLst>
              <a:ext uri="{FF2B5EF4-FFF2-40B4-BE49-F238E27FC236}">
                <a16:creationId xmlns:a16="http://schemas.microsoft.com/office/drawing/2014/main" id="{652BB0A4-8E20-42A1-96D5-BF15E464B1BB}"/>
              </a:ext>
            </a:extLst>
          </p:cNvPr>
          <p:cNvSpPr>
            <a:spLocks noChangeArrowheads="1"/>
          </p:cNvSpPr>
          <p:nvPr/>
        </p:nvSpPr>
        <p:spPr bwMode="auto">
          <a:xfrm>
            <a:off x="3124200" y="4724401"/>
            <a:ext cx="668655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Among our favorite purchases are cars and liquor. </a:t>
            </a:r>
          </a:p>
          <a:p>
            <a:r>
              <a:rPr lang="en-US" altLang="en-US"/>
              <a:t>Blacks make up only 12% of the U.S. population yet account for </a:t>
            </a:r>
          </a:p>
          <a:p>
            <a:r>
              <a:rPr lang="en-US" altLang="en-US"/>
              <a:t>30% of the country's Scotch consumption.</a:t>
            </a:r>
            <a:br>
              <a:rPr lang="en-US" altLang="en-US"/>
            </a:br>
            <a:r>
              <a:rPr lang="en-US" altLang="en-US" b="1"/>
              <a:t>Source: Target Market</a:t>
            </a:r>
          </a:p>
          <a:p>
            <a:endParaRPr lang="en-US" altLang="en-US"/>
          </a:p>
        </p:txBody>
      </p:sp>
      <p:sp>
        <p:nvSpPr>
          <p:cNvPr id="183303" name="AutoShape 7">
            <a:extLst>
              <a:ext uri="{FF2B5EF4-FFF2-40B4-BE49-F238E27FC236}">
                <a16:creationId xmlns:a16="http://schemas.microsoft.com/office/drawing/2014/main" id="{5265A04B-8381-4D55-8D03-551C2222387D}"/>
              </a:ext>
            </a:extLst>
          </p:cNvPr>
          <p:cNvSpPr>
            <a:spLocks noGrp="1" noChangeArrowheads="1"/>
          </p:cNvSpPr>
          <p:nvPr>
            <p:ph type="title"/>
          </p:nvPr>
        </p:nvSpPr>
        <p:spPr/>
        <p:txBody>
          <a:bodyPr/>
          <a:lstStyle/>
          <a:p>
            <a:r>
              <a:rPr lang="en-US" altLang="en-US" sz="3200"/>
              <a:t>Detroit, which is 80% black, is the world's No. 1 market for Cognac.</a:t>
            </a:r>
          </a:p>
        </p:txBody>
      </p:sp>
      <p:graphicFrame>
        <p:nvGraphicFramePr>
          <p:cNvPr id="183304" name="Object 8">
            <a:extLst>
              <a:ext uri="{FF2B5EF4-FFF2-40B4-BE49-F238E27FC236}">
                <a16:creationId xmlns:a16="http://schemas.microsoft.com/office/drawing/2014/main" id="{395A1D00-0F3A-4C6E-B5A1-F2CDCD363974}"/>
              </a:ext>
            </a:extLst>
          </p:cNvPr>
          <p:cNvGraphicFramePr>
            <a:graphicFrameLocks noGrp="1" noChangeAspect="1"/>
          </p:cNvGraphicFramePr>
          <p:nvPr>
            <p:ph sz="half" idx="1"/>
            <p:extLst>
              <p:ext uri="{D42A27DB-BD31-4B8C-83A1-F6EECF244321}">
                <p14:modId xmlns:p14="http://schemas.microsoft.com/office/powerpoint/2010/main" val="2265850810"/>
              </p:ext>
            </p:extLst>
          </p:nvPr>
        </p:nvGraphicFramePr>
        <p:xfrm>
          <a:off x="803275" y="1600200"/>
          <a:ext cx="5253038" cy="2970213"/>
        </p:xfrm>
        <a:graphic>
          <a:graphicData uri="http://schemas.openxmlformats.org/presentationml/2006/ole">
            <mc:AlternateContent xmlns:mc="http://schemas.openxmlformats.org/markup-compatibility/2006">
              <mc:Choice xmlns:v="urn:schemas-microsoft-com:vml" Requires="v">
                <p:oleObj spid="_x0000_s183330" name="Chart" r:id="rId3" imgW="5676900" imgH="3209925" progId="Excel.Chart.8">
                  <p:embed/>
                </p:oleObj>
              </mc:Choice>
              <mc:Fallback>
                <p:oleObj name="Chart" r:id="rId3" imgW="5676900" imgH="3209925" progId="Excel.Chart.8">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75" y="1600200"/>
                        <a:ext cx="5253038" cy="2970213"/>
                      </a:xfrm>
                      <a:prstGeom prst="rect">
                        <a:avLst/>
                      </a:prstGeom>
                      <a:noFill/>
                      <a:ln>
                        <a:noFill/>
                      </a:ln>
                      <a:effectLst/>
                    </p:spPr>
                  </p:pic>
                </p:oleObj>
              </mc:Fallback>
            </mc:AlternateContent>
          </a:graphicData>
        </a:graphic>
      </p:graphicFrame>
      <p:graphicFrame>
        <p:nvGraphicFramePr>
          <p:cNvPr id="183306" name="Object 10">
            <a:extLst>
              <a:ext uri="{FF2B5EF4-FFF2-40B4-BE49-F238E27FC236}">
                <a16:creationId xmlns:a16="http://schemas.microsoft.com/office/drawing/2014/main" id="{7BAE3A3B-8818-4535-89F8-87E1FF6BCC0D}"/>
              </a:ext>
            </a:extLst>
          </p:cNvPr>
          <p:cNvGraphicFramePr>
            <a:graphicFrameLocks noGrp="1" noChangeAspect="1"/>
          </p:cNvGraphicFramePr>
          <p:nvPr>
            <p:ph sz="half" idx="2"/>
            <p:extLst>
              <p:ext uri="{D42A27DB-BD31-4B8C-83A1-F6EECF244321}">
                <p14:modId xmlns:p14="http://schemas.microsoft.com/office/powerpoint/2010/main" val="2758486707"/>
              </p:ext>
            </p:extLst>
          </p:nvPr>
        </p:nvGraphicFramePr>
        <p:xfrm>
          <a:off x="6248400" y="1600200"/>
          <a:ext cx="5253038" cy="2970213"/>
        </p:xfrm>
        <a:graphic>
          <a:graphicData uri="http://schemas.openxmlformats.org/presentationml/2006/ole">
            <mc:AlternateContent xmlns:mc="http://schemas.openxmlformats.org/markup-compatibility/2006">
              <mc:Choice xmlns:v="urn:schemas-microsoft-com:vml" Requires="v">
                <p:oleObj spid="_x0000_s183331" name="Chart" r:id="rId5" imgW="5676900" imgH="3209925" progId="Excel.Chart.8">
                  <p:embed/>
                </p:oleObj>
              </mc:Choice>
              <mc:Fallback>
                <p:oleObj name="Chart" r:id="rId5" imgW="5676900" imgH="3209925" progId="Excel.Chart.8">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1600200"/>
                        <a:ext cx="5253038" cy="2970213"/>
                      </a:xfrm>
                      <a:prstGeom prst="rect">
                        <a:avLst/>
                      </a:prstGeom>
                      <a:noFill/>
                      <a:ln>
                        <a:noFill/>
                      </a:ln>
                      <a:effectLst/>
                    </p:spPr>
                  </p:pic>
                </p:oleObj>
              </mc:Fallback>
            </mc:AlternateContent>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AutoShape 2">
            <a:extLst>
              <a:ext uri="{FF2B5EF4-FFF2-40B4-BE49-F238E27FC236}">
                <a16:creationId xmlns:a16="http://schemas.microsoft.com/office/drawing/2014/main" id="{B9C1C25A-9EE9-491F-A87E-B47D2494AFEF}"/>
              </a:ext>
            </a:extLst>
          </p:cNvPr>
          <p:cNvSpPr>
            <a:spLocks noGrp="1" noChangeArrowheads="1"/>
          </p:cNvSpPr>
          <p:nvPr>
            <p:ph type="title"/>
          </p:nvPr>
        </p:nvSpPr>
        <p:spPr/>
        <p:txBody>
          <a:bodyPr/>
          <a:lstStyle/>
          <a:p>
            <a:r>
              <a:rPr lang="en-US" altLang="en-US" sz="3200"/>
              <a:t>Check Please!  Reality Check That Is!</a:t>
            </a:r>
          </a:p>
        </p:txBody>
      </p:sp>
      <p:sp>
        <p:nvSpPr>
          <p:cNvPr id="157699" name="Rectangle 3">
            <a:extLst>
              <a:ext uri="{FF2B5EF4-FFF2-40B4-BE49-F238E27FC236}">
                <a16:creationId xmlns:a16="http://schemas.microsoft.com/office/drawing/2014/main" id="{ED88E716-D7C8-4FA8-83BA-ED566D072BF7}"/>
              </a:ext>
            </a:extLst>
          </p:cNvPr>
          <p:cNvSpPr>
            <a:spLocks noGrp="1" noChangeArrowheads="1"/>
          </p:cNvSpPr>
          <p:nvPr>
            <p:ph idx="1"/>
          </p:nvPr>
        </p:nvSpPr>
        <p:spPr/>
        <p:txBody>
          <a:bodyPr/>
          <a:lstStyle/>
          <a:p>
            <a:endParaRPr lang="en-US" altLang="en-US" dirty="0"/>
          </a:p>
          <a:p>
            <a:r>
              <a:rPr lang="en-US" altLang="en-US" dirty="0"/>
              <a:t>Lincoln designed a limited-edition Navigator complete with six plasma screens, three DVD players and a Sony PlayStation2, because they were impressed with the $46.7 billion that blacks spent on cars </a:t>
            </a:r>
          </a:p>
          <a:p>
            <a:r>
              <a:rPr lang="en-US" altLang="en-US" dirty="0"/>
              <a:t>Sean "P Diddy" Combs, was the designer. </a:t>
            </a:r>
          </a:p>
          <a:p>
            <a:pPr lvl="1"/>
            <a:r>
              <a:rPr lang="en-US" altLang="en-US" b="1" dirty="0"/>
              <a:t>Source: Target Market</a:t>
            </a:r>
          </a:p>
          <a:p>
            <a:pPr>
              <a:buFont typeface="Wingdings" panose="05000000000000000000" pitchFamily="2" charset="2"/>
              <a:buNone/>
            </a:pPr>
            <a:endParaRPr lang="en-US" alt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a:extLst>
              <a:ext uri="{FF2B5EF4-FFF2-40B4-BE49-F238E27FC236}">
                <a16:creationId xmlns:a16="http://schemas.microsoft.com/office/drawing/2014/main" id="{0D1B71CA-2086-4CCA-8C0C-066D8F02056B}"/>
              </a:ext>
            </a:extLst>
          </p:cNvPr>
          <p:cNvSpPr>
            <a:spLocks noGrp="1" noChangeArrowheads="1"/>
          </p:cNvSpPr>
          <p:nvPr>
            <p:ph type="title"/>
          </p:nvPr>
        </p:nvSpPr>
        <p:spPr/>
        <p:txBody>
          <a:bodyPr/>
          <a:lstStyle/>
          <a:p>
            <a:r>
              <a:rPr lang="en-US" altLang="en-US" sz="3200"/>
              <a:t>Check please. Reality Check that is!</a:t>
            </a:r>
          </a:p>
        </p:txBody>
      </p:sp>
      <p:sp>
        <p:nvSpPr>
          <p:cNvPr id="34819" name="Rectangle 3">
            <a:extLst>
              <a:ext uri="{FF2B5EF4-FFF2-40B4-BE49-F238E27FC236}">
                <a16:creationId xmlns:a16="http://schemas.microsoft.com/office/drawing/2014/main" id="{3BFA33DB-786A-4280-A9AA-D80404258D3D}"/>
              </a:ext>
            </a:extLst>
          </p:cNvPr>
          <p:cNvSpPr>
            <a:spLocks noGrp="1" noChangeArrowheads="1"/>
          </p:cNvSpPr>
          <p:nvPr>
            <p:ph idx="1"/>
          </p:nvPr>
        </p:nvSpPr>
        <p:spPr/>
        <p:txBody>
          <a:bodyPr/>
          <a:lstStyle/>
          <a:p>
            <a:pPr>
              <a:buFont typeface="Wingdings" panose="05000000000000000000" pitchFamily="2" charset="2"/>
              <a:buNone/>
            </a:pPr>
            <a:r>
              <a:rPr lang="en-US" altLang="en-US" sz="2400"/>
              <a:t>In 2002, the year the economy nose-dived; we spent</a:t>
            </a:r>
          </a:p>
          <a:p>
            <a:r>
              <a:rPr lang="en-US" altLang="en-US" sz="2400"/>
              <a:t> $22.9 billion ($22,900,000,000.00) on clothes, </a:t>
            </a:r>
          </a:p>
          <a:p>
            <a:r>
              <a:rPr lang="en-US" altLang="en-US" sz="2400"/>
              <a:t>$3.2 billion ($3,000,000,000.00) on electronics </a:t>
            </a:r>
          </a:p>
          <a:p>
            <a:r>
              <a:rPr lang="en-US" altLang="en-US" sz="2400"/>
              <a:t>$11.6 billion ($11,000,000,000.00) on furniture to put into homes that, in many cases, were rented.</a:t>
            </a:r>
          </a:p>
          <a:p>
            <a:pPr>
              <a:buFont typeface="Wingdings" panose="05000000000000000000" pitchFamily="2" charset="2"/>
              <a:buNone/>
            </a:pPr>
            <a:endParaRPr lang="en-US" altLang="en-US" sz="2400"/>
          </a:p>
          <a:p>
            <a:r>
              <a:rPr lang="en-US" altLang="en-US" sz="2400" b="1"/>
              <a:t>$37.7 billion (37,700,000.00) Total </a:t>
            </a:r>
          </a:p>
          <a:p>
            <a:pPr lvl="1"/>
            <a:r>
              <a:rPr lang="en-US" altLang="en-US" sz="2000" b="1"/>
              <a:t>Source: Target Market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2">
            <a:extLst>
              <a:ext uri="{FF2B5EF4-FFF2-40B4-BE49-F238E27FC236}">
                <a16:creationId xmlns:a16="http://schemas.microsoft.com/office/drawing/2014/main" id="{CB466007-4661-44ED-B5A3-515AEFB5DB4C}"/>
              </a:ext>
            </a:extLst>
          </p:cNvPr>
          <p:cNvSpPr>
            <a:spLocks noGrp="1" noChangeArrowheads="1"/>
          </p:cNvSpPr>
          <p:nvPr>
            <p:ph type="title"/>
          </p:nvPr>
        </p:nvSpPr>
        <p:spPr/>
        <p:txBody>
          <a:bodyPr/>
          <a:lstStyle/>
          <a:p>
            <a:r>
              <a:rPr lang="en-US" altLang="en-US" sz="3200"/>
              <a:t>Check Please!  Reality Check That Is!</a:t>
            </a:r>
          </a:p>
        </p:txBody>
      </p:sp>
      <p:sp>
        <p:nvSpPr>
          <p:cNvPr id="37891" name="Rectangle 3">
            <a:extLst>
              <a:ext uri="{FF2B5EF4-FFF2-40B4-BE49-F238E27FC236}">
                <a16:creationId xmlns:a16="http://schemas.microsoft.com/office/drawing/2014/main" id="{4CE5FBA0-44F6-44AD-B1C0-BDBC5D42996D}"/>
              </a:ext>
            </a:extLst>
          </p:cNvPr>
          <p:cNvSpPr>
            <a:spLocks noGrp="1" noChangeArrowheads="1"/>
          </p:cNvSpPr>
          <p:nvPr>
            <p:ph idx="1"/>
          </p:nvPr>
        </p:nvSpPr>
        <p:spPr>
          <a:xfrm>
            <a:off x="1600200" y="1853248"/>
            <a:ext cx="4419600" cy="4776152"/>
          </a:xfrm>
        </p:spPr>
        <p:txBody>
          <a:bodyPr>
            <a:normAutofit/>
          </a:bodyPr>
          <a:lstStyle/>
          <a:p>
            <a:pPr>
              <a:lnSpc>
                <a:spcPct val="80000"/>
              </a:lnSpc>
              <a:buFont typeface="Wingdings" panose="05000000000000000000" pitchFamily="2" charset="2"/>
              <a:buChar char="q"/>
            </a:pPr>
            <a:r>
              <a:rPr lang="en-US" altLang="en-US" sz="3200" dirty="0"/>
              <a:t>financial impediments</a:t>
            </a:r>
          </a:p>
          <a:p>
            <a:pPr>
              <a:lnSpc>
                <a:spcPct val="80000"/>
              </a:lnSpc>
            </a:pPr>
            <a:r>
              <a:rPr lang="en-US" altLang="en-US" sz="2400" dirty="0"/>
              <a:t>higher rates of unemployment, </a:t>
            </a:r>
          </a:p>
          <a:p>
            <a:pPr>
              <a:lnSpc>
                <a:spcPct val="80000"/>
              </a:lnSpc>
            </a:pPr>
            <a:r>
              <a:rPr lang="en-US" altLang="en-US" sz="2400" dirty="0"/>
              <a:t>income disparity and… </a:t>
            </a:r>
          </a:p>
          <a:p>
            <a:pPr>
              <a:lnSpc>
                <a:spcPct val="80000"/>
              </a:lnSpc>
            </a:pPr>
            <a:r>
              <a:rPr lang="en-US" altLang="en-US" sz="2400" dirty="0"/>
              <a:t>credit discrimination are financial impediments to the economic vitality of blacks, but…</a:t>
            </a:r>
          </a:p>
          <a:p>
            <a:pPr>
              <a:lnSpc>
                <a:spcPct val="80000"/>
              </a:lnSpc>
            </a:pPr>
            <a:r>
              <a:rPr lang="en-US" altLang="en-US" sz="2400" dirty="0"/>
              <a:t>so are our consumer tastes. </a:t>
            </a:r>
          </a:p>
        </p:txBody>
      </p:sp>
      <p:sp>
        <p:nvSpPr>
          <p:cNvPr id="37892" name="Text Box 4">
            <a:extLst>
              <a:ext uri="{FF2B5EF4-FFF2-40B4-BE49-F238E27FC236}">
                <a16:creationId xmlns:a16="http://schemas.microsoft.com/office/drawing/2014/main" id="{31D1A387-018A-4866-A85A-4C837F1D0788}"/>
              </a:ext>
            </a:extLst>
          </p:cNvPr>
          <p:cNvSpPr txBox="1">
            <a:spLocks noChangeArrowheads="1"/>
          </p:cNvSpPr>
          <p:nvPr/>
        </p:nvSpPr>
        <p:spPr bwMode="auto">
          <a:xfrm>
            <a:off x="6324600" y="1853248"/>
            <a:ext cx="4572000" cy="30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 typeface="Wingdings" panose="05000000000000000000" pitchFamily="2" charset="2"/>
              <a:buChar char="q"/>
            </a:pPr>
            <a:r>
              <a:rPr lang="en-US" altLang="en-US" sz="2800" dirty="0"/>
              <a:t>One easy solution</a:t>
            </a:r>
          </a:p>
          <a:p>
            <a:pPr>
              <a:lnSpc>
                <a:spcPct val="80000"/>
              </a:lnSpc>
              <a:spcBef>
                <a:spcPct val="20000"/>
              </a:spcBef>
              <a:buClr>
                <a:schemeClr val="tx1"/>
              </a:buClr>
              <a:buSzPct val="75000"/>
              <a:buFont typeface="Wingdings" panose="05000000000000000000" pitchFamily="2" charset="2"/>
              <a:buChar char="l"/>
            </a:pPr>
            <a:r>
              <a:rPr lang="en-US" altLang="en-US" sz="2400" dirty="0"/>
              <a:t>By finding the courage to change our spending habits, we might be surprised at how far the $631 Billion! </a:t>
            </a:r>
          </a:p>
          <a:p>
            <a:pPr>
              <a:lnSpc>
                <a:spcPct val="80000"/>
              </a:lnSpc>
              <a:spcBef>
                <a:spcPct val="20000"/>
              </a:spcBef>
              <a:buClr>
                <a:schemeClr val="tx1"/>
              </a:buClr>
              <a:buSzPct val="75000"/>
              <a:buFont typeface="Wingdings" panose="05000000000000000000" pitchFamily="2" charset="2"/>
              <a:buNone/>
            </a:pPr>
            <a:r>
              <a:rPr lang="en-US" altLang="en-US" sz="2400" dirty="0"/>
              <a:t>($631,000,000,000.00) </a:t>
            </a:r>
          </a:p>
          <a:p>
            <a:pPr>
              <a:lnSpc>
                <a:spcPct val="80000"/>
              </a:lnSpc>
              <a:spcBef>
                <a:spcPct val="20000"/>
              </a:spcBef>
              <a:buClr>
                <a:schemeClr val="tx1"/>
              </a:buClr>
              <a:buSzPct val="75000"/>
              <a:buFont typeface="Wingdings" panose="05000000000000000000" pitchFamily="2" charset="2"/>
              <a:buNone/>
            </a:pPr>
            <a:r>
              <a:rPr lang="en-US" altLang="en-US" sz="2400" dirty="0"/>
              <a:t>we now earn might take us.</a:t>
            </a:r>
            <a:r>
              <a:rPr lang="en-US" altLang="en-US" dirty="0"/>
              <a:t> </a:t>
            </a:r>
            <a:br>
              <a:rPr lang="en-US" altLang="en-US" dirty="0"/>
            </a:br>
            <a:endParaRPr lang="en-US" altLang="en-US" dirty="0"/>
          </a:p>
          <a:p>
            <a:endParaRPr lang="en-US"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AutoShape 4">
            <a:extLst>
              <a:ext uri="{FF2B5EF4-FFF2-40B4-BE49-F238E27FC236}">
                <a16:creationId xmlns:a16="http://schemas.microsoft.com/office/drawing/2014/main" id="{1104CB3D-4E42-4A96-8266-959873A86540}"/>
              </a:ext>
            </a:extLst>
          </p:cNvPr>
          <p:cNvSpPr>
            <a:spLocks noGrp="1" noChangeArrowheads="1"/>
          </p:cNvSpPr>
          <p:nvPr>
            <p:ph type="title"/>
          </p:nvPr>
        </p:nvSpPr>
        <p:spPr/>
        <p:txBody>
          <a:bodyPr/>
          <a:lstStyle/>
          <a:p>
            <a:r>
              <a:rPr lang="en-US" altLang="en-US"/>
              <a:t>God was happy…,</a:t>
            </a:r>
          </a:p>
        </p:txBody>
      </p:sp>
      <p:sp>
        <p:nvSpPr>
          <p:cNvPr id="64517" name="Rectangle 5">
            <a:extLst>
              <a:ext uri="{FF2B5EF4-FFF2-40B4-BE49-F238E27FC236}">
                <a16:creationId xmlns:a16="http://schemas.microsoft.com/office/drawing/2014/main" id="{B66ADEE5-F9C5-4ADA-B867-77133D1A90BA}"/>
              </a:ext>
            </a:extLst>
          </p:cNvPr>
          <p:cNvSpPr>
            <a:spLocks noChangeArrowheads="1"/>
          </p:cNvSpPr>
          <p:nvPr/>
        </p:nvSpPr>
        <p:spPr bwMode="auto">
          <a:xfrm>
            <a:off x="2895600" y="2559050"/>
            <a:ext cx="6553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Genesis 1:31 And God saw every thing that he had made, and, behold, it was very good. And the evening and the morning were the sixth day. </a:t>
            </a:r>
          </a:p>
        </p:txBody>
      </p:sp>
      <p:pic>
        <p:nvPicPr>
          <p:cNvPr id="64518" name="Picture 6">
            <a:extLst>
              <a:ext uri="{FF2B5EF4-FFF2-40B4-BE49-F238E27FC236}">
                <a16:creationId xmlns:a16="http://schemas.microsoft.com/office/drawing/2014/main" id="{6227474B-A321-407A-A394-09B19FA50DAB}"/>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715000" y="3505200"/>
            <a:ext cx="4191000" cy="3143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61" name="qv1">
            <a:extLst>
              <a:ext uri="{FF2B5EF4-FFF2-40B4-BE49-F238E27FC236}">
                <a16:creationId xmlns:a16="http://schemas.microsoft.com/office/drawing/2014/main" id="{17A53603-E47D-4653-9CF5-FB3A8C884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5425" y="2501900"/>
            <a:ext cx="171450" cy="171450"/>
          </a:xfrm>
          <a:prstGeom prst="rect">
            <a:avLst/>
          </a:prstGeom>
          <a:noFill/>
          <a:extLst>
            <a:ext uri="{909E8E84-426E-40DD-AFC4-6F175D3DCCD1}">
              <a14:hiddenFill xmlns:a14="http://schemas.microsoft.com/office/drawing/2010/main">
                <a:solidFill>
                  <a:srgbClr val="FFFFFF"/>
                </a:solidFill>
              </a14:hiddenFill>
            </a:ext>
          </a:extLst>
        </p:spPr>
      </p:pic>
      <p:sp>
        <p:nvSpPr>
          <p:cNvPr id="177162" name="Rectangle 10">
            <a:extLst>
              <a:ext uri="{FF2B5EF4-FFF2-40B4-BE49-F238E27FC236}">
                <a16:creationId xmlns:a16="http://schemas.microsoft.com/office/drawing/2014/main" id="{D7D5446D-64BA-40D0-91A8-9333BB309F3E}"/>
              </a:ext>
            </a:extLst>
          </p:cNvPr>
          <p:cNvSpPr>
            <a:spLocks noChangeArrowheads="1"/>
          </p:cNvSpPr>
          <p:nvPr/>
        </p:nvSpPr>
        <p:spPr bwMode="auto">
          <a:xfrm>
            <a:off x="1554163" y="22918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ltLang="en-US"/>
          </a:p>
        </p:txBody>
      </p:sp>
      <p:sp>
        <p:nvSpPr>
          <p:cNvPr id="177163" name="Rectangle 11">
            <a:extLst>
              <a:ext uri="{FF2B5EF4-FFF2-40B4-BE49-F238E27FC236}">
                <a16:creationId xmlns:a16="http://schemas.microsoft.com/office/drawing/2014/main" id="{0C9FAFE5-E692-446F-9F4D-4C0DCD9CA3F6}"/>
              </a:ext>
            </a:extLst>
          </p:cNvPr>
          <p:cNvSpPr>
            <a:spLocks noChangeArrowheads="1"/>
          </p:cNvSpPr>
          <p:nvPr/>
        </p:nvSpPr>
        <p:spPr bwMode="auto">
          <a:xfrm>
            <a:off x="1554163" y="22918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177173" name="Group 21">
            <a:extLst>
              <a:ext uri="{FF2B5EF4-FFF2-40B4-BE49-F238E27FC236}">
                <a16:creationId xmlns:a16="http://schemas.microsoft.com/office/drawing/2014/main" id="{55A29677-BA39-4726-B4C1-8B535D704987}"/>
              </a:ext>
            </a:extLst>
          </p:cNvPr>
          <p:cNvGraphicFramePr>
            <a:graphicFrameLocks noGrp="1"/>
          </p:cNvGraphicFramePr>
          <p:nvPr/>
        </p:nvGraphicFramePr>
        <p:xfrm>
          <a:off x="1554163" y="2476501"/>
          <a:ext cx="2386012" cy="457200"/>
        </p:xfrm>
        <a:graphic>
          <a:graphicData uri="http://schemas.openxmlformats.org/drawingml/2006/table">
            <a:tbl>
              <a:tblPr/>
              <a:tblGrid>
                <a:gridCol w="2386012">
                  <a:extLst>
                    <a:ext uri="{9D8B030D-6E8A-4147-A177-3AD203B41FA5}">
                      <a16:colId xmlns:a16="http://schemas.microsoft.com/office/drawing/2014/main" val="570838048"/>
                    </a:ext>
                  </a:extLst>
                </a:gridCol>
              </a:tblGrid>
              <a:tr h="0">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4060331913"/>
                  </a:ext>
                </a:extLst>
              </a:tr>
            </a:tbl>
          </a:graphicData>
        </a:graphic>
      </p:graphicFrame>
      <p:sp>
        <p:nvSpPr>
          <p:cNvPr id="177174" name="Rectangle 22">
            <a:extLst>
              <a:ext uri="{FF2B5EF4-FFF2-40B4-BE49-F238E27FC236}">
                <a16:creationId xmlns:a16="http://schemas.microsoft.com/office/drawing/2014/main" id="{1666AE64-AD35-4BCC-866B-850AE0F9B7AA}"/>
              </a:ext>
            </a:extLst>
          </p:cNvPr>
          <p:cNvSpPr>
            <a:spLocks noChangeArrowheads="1"/>
          </p:cNvSpPr>
          <p:nvPr/>
        </p:nvSpPr>
        <p:spPr bwMode="auto">
          <a:xfrm>
            <a:off x="1554163" y="27474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ltLang="en-US"/>
          </a:p>
        </p:txBody>
      </p:sp>
      <p:sp>
        <p:nvSpPr>
          <p:cNvPr id="177175" name="AutoShape 23">
            <a:extLst>
              <a:ext uri="{FF2B5EF4-FFF2-40B4-BE49-F238E27FC236}">
                <a16:creationId xmlns:a16="http://schemas.microsoft.com/office/drawing/2014/main" id="{EC17A1AA-8DF3-4DE4-ADFD-73C3141DDCF2}"/>
              </a:ext>
            </a:extLst>
          </p:cNvPr>
          <p:cNvSpPr>
            <a:spLocks noGrp="1" noChangeArrowheads="1"/>
          </p:cNvSpPr>
          <p:nvPr>
            <p:ph type="title"/>
          </p:nvPr>
        </p:nvSpPr>
        <p:spPr/>
        <p:txBody>
          <a:bodyPr/>
          <a:lstStyle/>
          <a:p>
            <a:r>
              <a:rPr lang="en-US" altLang="en-US" sz="3200" b="0">
                <a:solidFill>
                  <a:schemeClr val="tx1"/>
                </a:solidFill>
              </a:rPr>
              <a:t>Find the courage to change our spending habits?!  You don’t mean it!</a:t>
            </a:r>
          </a:p>
        </p:txBody>
      </p:sp>
      <p:pic>
        <p:nvPicPr>
          <p:cNvPr id="3" name="Picture 2" descr="https://www.flickr.com/photos/54058921@N00/12269479">
            <a:extLst>
              <a:ext uri="{FF2B5EF4-FFF2-40B4-BE49-F238E27FC236}">
                <a16:creationId xmlns:a16="http://schemas.microsoft.com/office/drawing/2014/main" id="{B2E2A34C-0456-4D69-9687-AB090B3DC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8912" y="2317866"/>
            <a:ext cx="5449887" cy="4087415"/>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AutoShape 2">
            <a:extLst>
              <a:ext uri="{FF2B5EF4-FFF2-40B4-BE49-F238E27FC236}">
                <a16:creationId xmlns:a16="http://schemas.microsoft.com/office/drawing/2014/main" id="{EC514339-0189-4833-9C41-2B288A6D9312}"/>
              </a:ext>
            </a:extLst>
          </p:cNvPr>
          <p:cNvSpPr>
            <a:spLocks noGrp="1" noChangeArrowheads="1"/>
          </p:cNvSpPr>
          <p:nvPr>
            <p:ph type="title"/>
          </p:nvPr>
        </p:nvSpPr>
        <p:spPr>
          <a:xfrm>
            <a:off x="2286000" y="838200"/>
            <a:ext cx="7924800" cy="1143000"/>
          </a:xfrm>
        </p:spPr>
        <p:txBody>
          <a:bodyPr/>
          <a:lstStyle/>
          <a:p>
            <a:r>
              <a:rPr lang="en-US" altLang="en-US" sz="3200"/>
              <a:t>Check Please!  Reality Check That Is!</a:t>
            </a:r>
          </a:p>
        </p:txBody>
      </p:sp>
      <p:graphicFrame>
        <p:nvGraphicFramePr>
          <p:cNvPr id="49160" name="Object 8">
            <a:extLst>
              <a:ext uri="{FF2B5EF4-FFF2-40B4-BE49-F238E27FC236}">
                <a16:creationId xmlns:a16="http://schemas.microsoft.com/office/drawing/2014/main" id="{C5DB80D5-D377-4F1E-9DCC-0DF83A941723}"/>
              </a:ext>
            </a:extLst>
          </p:cNvPr>
          <p:cNvGraphicFramePr>
            <a:graphicFrameLocks noGrp="1" noChangeAspect="1"/>
          </p:cNvGraphicFramePr>
          <p:nvPr>
            <p:ph idx="1"/>
            <p:extLst>
              <p:ext uri="{D42A27DB-BD31-4B8C-83A1-F6EECF244321}">
                <p14:modId xmlns:p14="http://schemas.microsoft.com/office/powerpoint/2010/main" val="1571824834"/>
              </p:ext>
            </p:extLst>
          </p:nvPr>
        </p:nvGraphicFramePr>
        <p:xfrm>
          <a:off x="3249613" y="1643063"/>
          <a:ext cx="8918575" cy="4300537"/>
        </p:xfrm>
        <a:graphic>
          <a:graphicData uri="http://schemas.openxmlformats.org/presentationml/2006/ole">
            <mc:AlternateContent xmlns:mc="http://schemas.openxmlformats.org/markup-compatibility/2006">
              <mc:Choice xmlns:v="urn:schemas-microsoft-com:vml" Requires="v">
                <p:oleObj spid="_x0000_s49172" name="Chart" r:id="rId3" imgW="6657975" imgH="3209925" progId="Excel.Chart.8">
                  <p:embed/>
                </p:oleObj>
              </mc:Choice>
              <mc:Fallback>
                <p:oleObj name="Chart" r:id="rId3" imgW="6657975" imgH="3209925" progId="Excel.Chart.8">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9613" y="1643063"/>
                        <a:ext cx="8918575" cy="4300537"/>
                      </a:xfrm>
                      <a:prstGeom prst="rect">
                        <a:avLst/>
                      </a:prstGeom>
                      <a:noFill/>
                      <a:ln>
                        <a:noFill/>
                      </a:ln>
                      <a:effectLst/>
                    </p:spPr>
                  </p:pic>
                </p:oleObj>
              </mc:Fallback>
            </mc:AlternateContent>
          </a:graphicData>
        </a:graphic>
      </p:graphicFrame>
      <p:sp>
        <p:nvSpPr>
          <p:cNvPr id="49158" name="Text Box 6">
            <a:extLst>
              <a:ext uri="{FF2B5EF4-FFF2-40B4-BE49-F238E27FC236}">
                <a16:creationId xmlns:a16="http://schemas.microsoft.com/office/drawing/2014/main" id="{0DE54BB6-2293-4E45-9B21-4764C90ADBEE}"/>
              </a:ext>
            </a:extLst>
          </p:cNvPr>
          <p:cNvSpPr txBox="1">
            <a:spLocks noChangeArrowheads="1"/>
          </p:cNvSpPr>
          <p:nvPr/>
        </p:nvSpPr>
        <p:spPr bwMode="auto">
          <a:xfrm>
            <a:off x="609600" y="1643856"/>
            <a:ext cx="25146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t>Black Americans spend $772 per</a:t>
            </a:r>
          </a:p>
          <a:p>
            <a:r>
              <a:rPr lang="en-US" altLang="en-US" dirty="0"/>
              <a:t>consumer on entertainment. (US Dept. of Commerce)</a:t>
            </a:r>
          </a:p>
          <a:p>
            <a:r>
              <a:rPr lang="en-US" altLang="en-US" dirty="0"/>
              <a:t>In stark contrast, we spend a total of 22 cents yearly per </a:t>
            </a:r>
          </a:p>
          <a:p>
            <a:r>
              <a:rPr lang="en-US" altLang="en-US" dirty="0"/>
              <a:t>consumer in missions.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a:extLst>
              <a:ext uri="{FF2B5EF4-FFF2-40B4-BE49-F238E27FC236}">
                <a16:creationId xmlns:a16="http://schemas.microsoft.com/office/drawing/2014/main" id="{B75C6800-A2EF-4640-B439-4E8792C5C34D}"/>
              </a:ext>
            </a:extLst>
          </p:cNvPr>
          <p:cNvSpPr>
            <a:spLocks noGrp="1" noChangeArrowheads="1"/>
          </p:cNvSpPr>
          <p:nvPr>
            <p:ph type="title"/>
          </p:nvPr>
        </p:nvSpPr>
        <p:spPr/>
        <p:txBody>
          <a:bodyPr/>
          <a:lstStyle/>
          <a:p>
            <a:r>
              <a:rPr lang="en-US" altLang="en-US" sz="3200"/>
              <a:t>Missions is the Ministry of the Maladjusted</a:t>
            </a:r>
          </a:p>
        </p:txBody>
      </p:sp>
      <p:sp>
        <p:nvSpPr>
          <p:cNvPr id="9219" name="Rectangle 3">
            <a:extLst>
              <a:ext uri="{FF2B5EF4-FFF2-40B4-BE49-F238E27FC236}">
                <a16:creationId xmlns:a16="http://schemas.microsoft.com/office/drawing/2014/main" id="{32AC0F77-D747-47F8-AA83-D26E01A209CC}"/>
              </a:ext>
            </a:extLst>
          </p:cNvPr>
          <p:cNvSpPr>
            <a:spLocks noGrp="1" noChangeArrowheads="1"/>
          </p:cNvSpPr>
          <p:nvPr>
            <p:ph idx="1"/>
          </p:nvPr>
        </p:nvSpPr>
        <p:spPr>
          <a:xfrm>
            <a:off x="1676400" y="2362200"/>
            <a:ext cx="3962400" cy="3886200"/>
          </a:xfrm>
        </p:spPr>
        <p:txBody>
          <a:bodyPr>
            <a:normAutofit/>
          </a:bodyPr>
          <a:lstStyle/>
          <a:p>
            <a:pPr marL="0" indent="0">
              <a:lnSpc>
                <a:spcPct val="90000"/>
              </a:lnSpc>
              <a:buNone/>
            </a:pPr>
            <a:r>
              <a:rPr lang="en-US" altLang="en-US" sz="2400" dirty="0"/>
              <a:t>“You have allowed the material means by which you live to outdistance the spiritual ends for which you live. You have allowed your mentality to outrun your morality.”</a:t>
            </a:r>
            <a:br>
              <a:rPr lang="en-US" altLang="en-US" sz="2400" dirty="0"/>
            </a:br>
            <a:r>
              <a:rPr lang="en-US" altLang="en-US" sz="2400" dirty="0"/>
              <a:t>-</a:t>
            </a:r>
            <a:r>
              <a:rPr lang="en-US" altLang="en-US" sz="2000" dirty="0"/>
              <a:t>Dr. Martin Luther King Jr.</a:t>
            </a:r>
          </a:p>
        </p:txBody>
      </p:sp>
      <p:pic>
        <p:nvPicPr>
          <p:cNvPr id="9220" name="Picture 4">
            <a:extLst>
              <a:ext uri="{FF2B5EF4-FFF2-40B4-BE49-F238E27FC236}">
                <a16:creationId xmlns:a16="http://schemas.microsoft.com/office/drawing/2014/main" id="{88DDBFAF-A9C3-4D6C-873A-3EAFBE404C61}"/>
              </a:ext>
            </a:extLst>
          </p:cNvPr>
          <p:cNvPicPr>
            <a:picLocks noChangeAspect="1" noChangeArrowheads="1"/>
          </p:cNvPicPr>
          <p:nvPr/>
        </p:nvPicPr>
        <p:blipFill>
          <a:blip r:embed="rId2" cstate="screen">
            <a:lum bright="10000"/>
            <a:extLst>
              <a:ext uri="{28A0092B-C50C-407E-A947-70E740481C1C}">
                <a14:useLocalDpi xmlns:a14="http://schemas.microsoft.com/office/drawing/2010/main" val="0"/>
              </a:ext>
            </a:extLst>
          </a:blip>
          <a:srcRect/>
          <a:stretch>
            <a:fillRect/>
          </a:stretch>
        </p:blipFill>
        <p:spPr bwMode="auto">
          <a:xfrm>
            <a:off x="5867400" y="1524000"/>
            <a:ext cx="6070600" cy="4552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AutoShape 2">
            <a:extLst>
              <a:ext uri="{FF2B5EF4-FFF2-40B4-BE49-F238E27FC236}">
                <a16:creationId xmlns:a16="http://schemas.microsoft.com/office/drawing/2014/main" id="{BA95FEE1-EAE1-4208-96CD-F1E77C8B4C1B}"/>
              </a:ext>
            </a:extLst>
          </p:cNvPr>
          <p:cNvSpPr>
            <a:spLocks noGrp="1" noChangeArrowheads="1"/>
          </p:cNvSpPr>
          <p:nvPr>
            <p:ph type="title"/>
          </p:nvPr>
        </p:nvSpPr>
        <p:spPr/>
        <p:txBody>
          <a:bodyPr/>
          <a:lstStyle/>
          <a:p>
            <a:r>
              <a:rPr lang="en-US" altLang="en-US" sz="3200"/>
              <a:t>Missions is the Ministry of the Maladjusted</a:t>
            </a:r>
          </a:p>
        </p:txBody>
      </p:sp>
      <p:sp>
        <p:nvSpPr>
          <p:cNvPr id="122883" name="Rectangle 3">
            <a:extLst>
              <a:ext uri="{FF2B5EF4-FFF2-40B4-BE49-F238E27FC236}">
                <a16:creationId xmlns:a16="http://schemas.microsoft.com/office/drawing/2014/main" id="{35EB0A22-D08B-4F79-A45A-2A7D26B88176}"/>
              </a:ext>
            </a:extLst>
          </p:cNvPr>
          <p:cNvSpPr>
            <a:spLocks noGrp="1" noChangeArrowheads="1"/>
          </p:cNvSpPr>
          <p:nvPr>
            <p:ph idx="1"/>
          </p:nvPr>
        </p:nvSpPr>
        <p:spPr/>
        <p:txBody>
          <a:bodyPr/>
          <a:lstStyle/>
          <a:p>
            <a:r>
              <a:rPr lang="en-US" altLang="en-US" dirty="0"/>
              <a:t>We have committed the sins of</a:t>
            </a:r>
          </a:p>
          <a:p>
            <a:pPr lvl="1"/>
            <a:r>
              <a:rPr lang="en-US" altLang="en-US" dirty="0"/>
              <a:t>Self indulgence, isolation and ignorance</a:t>
            </a:r>
          </a:p>
          <a:p>
            <a:pPr lvl="2"/>
            <a:r>
              <a:rPr lang="en-US" altLang="en-US" dirty="0"/>
              <a:t>Claiming the entitlement to borrow and spend</a:t>
            </a:r>
          </a:p>
          <a:p>
            <a:pPr lvl="2"/>
            <a:r>
              <a:rPr lang="en-US" altLang="en-US" dirty="0"/>
              <a:t>Claiming the right to ignore and let others fix what is broken</a:t>
            </a:r>
          </a:p>
          <a:p>
            <a:pPr lvl="1"/>
            <a:r>
              <a:rPr lang="en-US" altLang="en-US" dirty="0"/>
              <a:t>Self aggrandizement and Self pity</a:t>
            </a:r>
          </a:p>
          <a:p>
            <a:pPr lvl="2"/>
            <a:r>
              <a:rPr lang="en-US" altLang="en-US" dirty="0"/>
              <a:t>Moral superiority because of our victim-hood</a:t>
            </a:r>
          </a:p>
          <a:p>
            <a:pPr lvl="1"/>
            <a:endParaRPr lang="en-US" altLang="en-US" dirty="0"/>
          </a:p>
          <a:p>
            <a:pPr lvl="1"/>
            <a:endParaRPr lang="en-US" alt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a:extLst>
              <a:ext uri="{FF2B5EF4-FFF2-40B4-BE49-F238E27FC236}">
                <a16:creationId xmlns:a16="http://schemas.microsoft.com/office/drawing/2014/main" id="{6BA9CC4F-E39C-4520-AF9A-50C83587843C}"/>
              </a:ext>
            </a:extLst>
          </p:cNvPr>
          <p:cNvSpPr>
            <a:spLocks noGrp="1" noChangeArrowheads="1"/>
          </p:cNvSpPr>
          <p:nvPr>
            <p:ph type="title"/>
          </p:nvPr>
        </p:nvSpPr>
        <p:spPr/>
        <p:txBody>
          <a:bodyPr/>
          <a:lstStyle/>
          <a:p>
            <a:r>
              <a:rPr lang="en-US" altLang="en-US" sz="3200"/>
              <a:t>Missions is the Ministry of the Maladjusted</a:t>
            </a:r>
          </a:p>
        </p:txBody>
      </p:sp>
      <p:sp>
        <p:nvSpPr>
          <p:cNvPr id="13315" name="Rectangle 3">
            <a:extLst>
              <a:ext uri="{FF2B5EF4-FFF2-40B4-BE49-F238E27FC236}">
                <a16:creationId xmlns:a16="http://schemas.microsoft.com/office/drawing/2014/main" id="{3FFA0A3F-8AEB-4A27-BE3D-8C6AFD6EA9C7}"/>
              </a:ext>
            </a:extLst>
          </p:cNvPr>
          <p:cNvSpPr>
            <a:spLocks noGrp="1" noChangeArrowheads="1"/>
          </p:cNvSpPr>
          <p:nvPr>
            <p:ph idx="1"/>
          </p:nvPr>
        </p:nvSpPr>
        <p:spPr>
          <a:xfrm>
            <a:off x="2057400" y="2362200"/>
            <a:ext cx="3886200" cy="3733800"/>
          </a:xfrm>
        </p:spPr>
        <p:txBody>
          <a:bodyPr>
            <a:normAutofit/>
          </a:bodyPr>
          <a:lstStyle/>
          <a:p>
            <a:pPr marL="0" indent="0">
              <a:lnSpc>
                <a:spcPct val="90000"/>
              </a:lnSpc>
              <a:buNone/>
            </a:pPr>
            <a:r>
              <a:rPr lang="en-US" altLang="en-US" sz="2400" dirty="0"/>
              <a:t>“I have the audacity to believe that peoples everywhere can have three meals a day for their bodies, education and culture for their minds, and dignity, equality and freedom for their spirits.”</a:t>
            </a:r>
            <a:br>
              <a:rPr lang="en-US" altLang="en-US" sz="2400" dirty="0"/>
            </a:br>
            <a:r>
              <a:rPr lang="en-US" altLang="en-US" sz="2400" dirty="0"/>
              <a:t>-</a:t>
            </a:r>
            <a:r>
              <a:rPr lang="en-US" altLang="en-US" sz="2000" dirty="0"/>
              <a:t>Dr. Martin Luther King Jr.</a:t>
            </a:r>
          </a:p>
        </p:txBody>
      </p:sp>
      <p:pic>
        <p:nvPicPr>
          <p:cNvPr id="13316" name="Picture 4">
            <a:extLst>
              <a:ext uri="{FF2B5EF4-FFF2-40B4-BE49-F238E27FC236}">
                <a16:creationId xmlns:a16="http://schemas.microsoft.com/office/drawing/2014/main" id="{53EC6D4F-A4C6-4DC3-9559-2619659151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1" y="2362200"/>
            <a:ext cx="2924175" cy="3905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a:extLst>
              <a:ext uri="{FF2B5EF4-FFF2-40B4-BE49-F238E27FC236}">
                <a16:creationId xmlns:a16="http://schemas.microsoft.com/office/drawing/2014/main" id="{C9DF3853-AF38-484A-9552-5BADF1E1D93C}"/>
              </a:ext>
            </a:extLst>
          </p:cNvPr>
          <p:cNvSpPr>
            <a:spLocks noGrp="1" noChangeArrowheads="1"/>
          </p:cNvSpPr>
          <p:nvPr>
            <p:ph type="title"/>
          </p:nvPr>
        </p:nvSpPr>
        <p:spPr/>
        <p:txBody>
          <a:bodyPr/>
          <a:lstStyle/>
          <a:p>
            <a:r>
              <a:rPr lang="en-US" altLang="en-US" sz="3200"/>
              <a:t>Missions is the Ministry of the Maladjusted</a:t>
            </a:r>
          </a:p>
        </p:txBody>
      </p:sp>
      <p:sp>
        <p:nvSpPr>
          <p:cNvPr id="11267" name="Rectangle 3">
            <a:extLst>
              <a:ext uri="{FF2B5EF4-FFF2-40B4-BE49-F238E27FC236}">
                <a16:creationId xmlns:a16="http://schemas.microsoft.com/office/drawing/2014/main" id="{18319000-FFA6-44C6-8EEE-E80D4F09E36E}"/>
              </a:ext>
            </a:extLst>
          </p:cNvPr>
          <p:cNvSpPr>
            <a:spLocks noGrp="1" noChangeArrowheads="1"/>
          </p:cNvSpPr>
          <p:nvPr>
            <p:ph idx="1"/>
          </p:nvPr>
        </p:nvSpPr>
        <p:spPr/>
        <p:txBody>
          <a:bodyPr/>
          <a:lstStyle/>
          <a:p>
            <a:pPr marL="0" indent="0">
              <a:buNone/>
            </a:pPr>
            <a:r>
              <a:rPr lang="en-US" altLang="en-US" dirty="0"/>
              <a:t>“I believe that what self-centered men have torn down, men other-centered can build up.”</a:t>
            </a:r>
          </a:p>
          <a:p>
            <a:pPr marL="457200" lvl="1" indent="0">
              <a:buNone/>
            </a:pPr>
            <a:r>
              <a:rPr lang="en-US" altLang="en-US" dirty="0"/>
              <a:t>-Dr. Martin Luther King Jr.</a:t>
            </a:r>
          </a:p>
        </p:txBody>
      </p:sp>
      <p:pic>
        <p:nvPicPr>
          <p:cNvPr id="11268" name="Picture 4">
            <a:extLst>
              <a:ext uri="{FF2B5EF4-FFF2-40B4-BE49-F238E27FC236}">
                <a16:creationId xmlns:a16="http://schemas.microsoft.com/office/drawing/2014/main" id="{8127417A-1A50-4A9A-9DB1-441316462F76}"/>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553199" y="2590800"/>
            <a:ext cx="4101585"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a:extLst>
              <a:ext uri="{FF2B5EF4-FFF2-40B4-BE49-F238E27FC236}">
                <a16:creationId xmlns:a16="http://schemas.microsoft.com/office/drawing/2014/main" id="{FEFDC4D2-D9B2-4D68-8BEF-54E12F0BF3C4}"/>
              </a:ext>
            </a:extLst>
          </p:cNvPr>
          <p:cNvPicPr>
            <a:picLocks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14600" y="3276600"/>
            <a:ext cx="3810000" cy="304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a:extLst>
              <a:ext uri="{FF2B5EF4-FFF2-40B4-BE49-F238E27FC236}">
                <a16:creationId xmlns:a16="http://schemas.microsoft.com/office/drawing/2014/main" id="{2C786431-B12F-4449-8A25-6DD2B53CD5D7}"/>
              </a:ext>
            </a:extLst>
          </p:cNvPr>
          <p:cNvSpPr>
            <a:spLocks noGrp="1" noChangeArrowheads="1"/>
          </p:cNvSpPr>
          <p:nvPr>
            <p:ph type="title"/>
          </p:nvPr>
        </p:nvSpPr>
        <p:spPr/>
        <p:txBody>
          <a:bodyPr/>
          <a:lstStyle/>
          <a:p>
            <a:r>
              <a:rPr lang="en-US" altLang="en-US" sz="3200" dirty="0"/>
              <a:t>Missions is the Ministry of the Maladjusted</a:t>
            </a:r>
          </a:p>
        </p:txBody>
      </p:sp>
      <p:sp>
        <p:nvSpPr>
          <p:cNvPr id="48131" name="Rectangle 3">
            <a:extLst>
              <a:ext uri="{FF2B5EF4-FFF2-40B4-BE49-F238E27FC236}">
                <a16:creationId xmlns:a16="http://schemas.microsoft.com/office/drawing/2014/main" id="{3AC9CF73-99FB-4109-A6BA-E8A877F32E78}"/>
              </a:ext>
            </a:extLst>
          </p:cNvPr>
          <p:cNvSpPr>
            <a:spLocks noGrp="1" noChangeArrowheads="1"/>
          </p:cNvSpPr>
          <p:nvPr>
            <p:ph idx="1"/>
          </p:nvPr>
        </p:nvSpPr>
        <p:spPr>
          <a:xfrm>
            <a:off x="2438400" y="1624648"/>
            <a:ext cx="7772400" cy="457200"/>
          </a:xfrm>
        </p:spPr>
        <p:txBody>
          <a:bodyPr>
            <a:normAutofit fontScale="92500" lnSpcReduction="10000"/>
          </a:bodyPr>
          <a:lstStyle/>
          <a:p>
            <a:pPr marL="0" indent="0">
              <a:lnSpc>
                <a:spcPct val="80000"/>
              </a:lnSpc>
              <a:buNone/>
            </a:pPr>
            <a:r>
              <a:rPr lang="en-US" altLang="en-US" sz="1800" dirty="0"/>
              <a:t>Unless we are divinely disappointed, with the fact that people are living in extreme poverty, we will never get divinely dissatisfied.</a:t>
            </a:r>
          </a:p>
          <a:p>
            <a:pPr>
              <a:lnSpc>
                <a:spcPct val="80000"/>
              </a:lnSpc>
            </a:pPr>
            <a:endParaRPr lang="en-US" altLang="en-US" sz="1800" dirty="0"/>
          </a:p>
        </p:txBody>
      </p:sp>
      <p:pic>
        <p:nvPicPr>
          <p:cNvPr id="48133" name="Picture 5">
            <a:extLst>
              <a:ext uri="{FF2B5EF4-FFF2-40B4-BE49-F238E27FC236}">
                <a16:creationId xmlns:a16="http://schemas.microsoft.com/office/drawing/2014/main" id="{135FCD3F-0BB0-4D58-ADAA-805B15742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8711" y="2209801"/>
            <a:ext cx="4822089" cy="4303714"/>
          </a:xfrm>
          <a:prstGeom prst="rect">
            <a:avLst/>
          </a:prstGeom>
          <a:noFill/>
          <a:extLst>
            <a:ext uri="{909E8E84-426E-40DD-AFC4-6F175D3DCCD1}">
              <a14:hiddenFill xmlns:a14="http://schemas.microsoft.com/office/drawing/2010/main">
                <a:solidFill>
                  <a:srgbClr val="FFFFFF"/>
                </a:solidFill>
              </a14:hiddenFill>
            </a:ext>
          </a:extLst>
        </p:spPr>
      </p:pic>
      <p:sp>
        <p:nvSpPr>
          <p:cNvPr id="48134" name="Text Box 6">
            <a:extLst>
              <a:ext uri="{FF2B5EF4-FFF2-40B4-BE49-F238E27FC236}">
                <a16:creationId xmlns:a16="http://schemas.microsoft.com/office/drawing/2014/main" id="{AF4F3F30-12A3-44A8-B1EC-5F615255FD49}"/>
              </a:ext>
            </a:extLst>
          </p:cNvPr>
          <p:cNvSpPr txBox="1">
            <a:spLocks noChangeArrowheads="1"/>
          </p:cNvSpPr>
          <p:nvPr/>
        </p:nvSpPr>
        <p:spPr bwMode="auto">
          <a:xfrm>
            <a:off x="6781800" y="3657601"/>
            <a:ext cx="332105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If we are not discomforted</a:t>
            </a:r>
          </a:p>
          <a:p>
            <a:r>
              <a:rPr lang="en-US" altLang="en-US"/>
              <a:t>by the fact that this child will</a:t>
            </a:r>
          </a:p>
          <a:p>
            <a:r>
              <a:rPr lang="en-US" altLang="en-US"/>
              <a:t>and 40 others sleep on a bare</a:t>
            </a:r>
          </a:p>
          <a:p>
            <a:r>
              <a:rPr lang="en-US" altLang="en-US"/>
              <a:t>floor in a mud house.., we are</a:t>
            </a:r>
          </a:p>
          <a:p>
            <a:r>
              <a:rPr lang="en-US" altLang="en-US"/>
              <a:t>too comfortable with this world!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AutoShape 2">
            <a:extLst>
              <a:ext uri="{FF2B5EF4-FFF2-40B4-BE49-F238E27FC236}">
                <a16:creationId xmlns:a16="http://schemas.microsoft.com/office/drawing/2014/main" id="{A78C06D8-F5A8-48AF-AA6F-09281D62BBF1}"/>
              </a:ext>
            </a:extLst>
          </p:cNvPr>
          <p:cNvSpPr>
            <a:spLocks noGrp="1" noChangeArrowheads="1"/>
          </p:cNvSpPr>
          <p:nvPr>
            <p:ph type="title"/>
          </p:nvPr>
        </p:nvSpPr>
        <p:spPr/>
        <p:txBody>
          <a:bodyPr/>
          <a:lstStyle/>
          <a:p>
            <a:r>
              <a:rPr lang="en-US" altLang="en-US" sz="3200"/>
              <a:t>We move by our agenda, not God’s!</a:t>
            </a:r>
          </a:p>
        </p:txBody>
      </p:sp>
      <p:sp>
        <p:nvSpPr>
          <p:cNvPr id="135171" name="Rectangle 3">
            <a:extLst>
              <a:ext uri="{FF2B5EF4-FFF2-40B4-BE49-F238E27FC236}">
                <a16:creationId xmlns:a16="http://schemas.microsoft.com/office/drawing/2014/main" id="{70F2435B-11AF-44D9-ADE1-E745DC3FCBC8}"/>
              </a:ext>
            </a:extLst>
          </p:cNvPr>
          <p:cNvSpPr>
            <a:spLocks noGrp="1" noChangeArrowheads="1"/>
          </p:cNvSpPr>
          <p:nvPr>
            <p:ph idx="1"/>
          </p:nvPr>
        </p:nvSpPr>
        <p:spPr>
          <a:xfrm>
            <a:off x="2362200" y="2362200"/>
            <a:ext cx="3352800" cy="3810000"/>
          </a:xfrm>
        </p:spPr>
        <p:txBody>
          <a:bodyPr/>
          <a:lstStyle/>
          <a:p>
            <a:pPr>
              <a:lnSpc>
                <a:spcPct val="90000"/>
              </a:lnSpc>
            </a:pPr>
            <a:r>
              <a:rPr lang="en-US" altLang="en-US"/>
              <a:t>Mr 10:13  And they brought young children to him, that he should touch them: and his </a:t>
            </a:r>
          </a:p>
          <a:p>
            <a:pPr>
              <a:lnSpc>
                <a:spcPct val="90000"/>
              </a:lnSpc>
              <a:buFont typeface="Wingdings" panose="05000000000000000000" pitchFamily="2" charset="2"/>
              <a:buNone/>
            </a:pPr>
            <a:r>
              <a:rPr lang="en-US" altLang="en-US"/>
              <a:t>	disciples rebuked those that brought them.</a:t>
            </a:r>
          </a:p>
          <a:p>
            <a:pPr>
              <a:lnSpc>
                <a:spcPct val="90000"/>
              </a:lnSpc>
            </a:pPr>
            <a:endParaRPr lang="en-US" altLang="en-US"/>
          </a:p>
        </p:txBody>
      </p:sp>
      <p:pic>
        <p:nvPicPr>
          <p:cNvPr id="135172" name="Picture 4">
            <a:extLst>
              <a:ext uri="{FF2B5EF4-FFF2-40B4-BE49-F238E27FC236}">
                <a16:creationId xmlns:a16="http://schemas.microsoft.com/office/drawing/2014/main" id="{11CE3E9B-5680-43A2-874A-ACC7132B25EF}"/>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943600" y="1600200"/>
            <a:ext cx="5740400" cy="4305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AutoShape 2">
            <a:extLst>
              <a:ext uri="{FF2B5EF4-FFF2-40B4-BE49-F238E27FC236}">
                <a16:creationId xmlns:a16="http://schemas.microsoft.com/office/drawing/2014/main" id="{9C3149D0-443A-4586-8385-AD9B044258B9}"/>
              </a:ext>
            </a:extLst>
          </p:cNvPr>
          <p:cNvSpPr>
            <a:spLocks noGrp="1" noChangeArrowheads="1"/>
          </p:cNvSpPr>
          <p:nvPr>
            <p:ph type="title"/>
          </p:nvPr>
        </p:nvSpPr>
        <p:spPr/>
        <p:txBody>
          <a:bodyPr/>
          <a:lstStyle/>
          <a:p>
            <a:r>
              <a:rPr lang="en-US" altLang="en-US" sz="3200"/>
              <a:t>God Divinely Delighted with His agenda!</a:t>
            </a:r>
          </a:p>
        </p:txBody>
      </p:sp>
      <p:pic>
        <p:nvPicPr>
          <p:cNvPr id="134147" name="Picture 3">
            <a:extLst>
              <a:ext uri="{FF2B5EF4-FFF2-40B4-BE49-F238E27FC236}">
                <a16:creationId xmlns:a16="http://schemas.microsoft.com/office/drawing/2014/main" id="{C3D11097-F46A-43C1-AE7F-93BC49F415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3601" y="1853248"/>
            <a:ext cx="5244599" cy="3374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Rectangle 4">
            <a:extLst>
              <a:ext uri="{FF2B5EF4-FFF2-40B4-BE49-F238E27FC236}">
                <a16:creationId xmlns:a16="http://schemas.microsoft.com/office/drawing/2014/main" id="{DB4A988A-82F8-45C1-96A1-E233227973C0}"/>
              </a:ext>
            </a:extLst>
          </p:cNvPr>
          <p:cNvSpPr>
            <a:spLocks noChangeArrowheads="1"/>
          </p:cNvSpPr>
          <p:nvPr/>
        </p:nvSpPr>
        <p:spPr bwMode="auto">
          <a:xfrm>
            <a:off x="3124200" y="5257801"/>
            <a:ext cx="6400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Mark 10:14 But when Jesus saw it, </a:t>
            </a:r>
            <a:r>
              <a:rPr lang="en-US" altLang="en-US" b="1">
                <a:solidFill>
                  <a:srgbClr val="CC0000"/>
                </a:solidFill>
              </a:rPr>
              <a:t>he was much displeased</a:t>
            </a:r>
            <a:r>
              <a:rPr lang="en-US" altLang="en-US"/>
              <a:t>, and said unto them, Suffer the little children to come unto me, and forbid them not: for of such is the kingdom of God.</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a:extLst>
              <a:ext uri="{FF2B5EF4-FFF2-40B4-BE49-F238E27FC236}">
                <a16:creationId xmlns:a16="http://schemas.microsoft.com/office/drawing/2014/main" id="{C8A1F4FE-24A9-46BA-A81D-B32257A85B2C}"/>
              </a:ext>
            </a:extLst>
          </p:cNvPr>
          <p:cNvSpPr>
            <a:spLocks noGrp="1" noChangeArrowheads="1"/>
          </p:cNvSpPr>
          <p:nvPr>
            <p:ph type="title"/>
          </p:nvPr>
        </p:nvSpPr>
        <p:spPr/>
        <p:txBody>
          <a:bodyPr/>
          <a:lstStyle/>
          <a:p>
            <a:r>
              <a:rPr lang="en-US" altLang="en-US" sz="3200"/>
              <a:t>The Gorilla in the room cannot be ignored!</a:t>
            </a:r>
          </a:p>
        </p:txBody>
      </p:sp>
      <p:pic>
        <p:nvPicPr>
          <p:cNvPr id="46083" name="Picture 3">
            <a:extLst>
              <a:ext uri="{FF2B5EF4-FFF2-40B4-BE49-F238E27FC236}">
                <a16:creationId xmlns:a16="http://schemas.microsoft.com/office/drawing/2014/main" id="{84D56E80-6AF5-42A0-8A84-997BDF94B220}"/>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057400" y="2667000"/>
            <a:ext cx="32766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Rectangle 4">
            <a:extLst>
              <a:ext uri="{FF2B5EF4-FFF2-40B4-BE49-F238E27FC236}">
                <a16:creationId xmlns:a16="http://schemas.microsoft.com/office/drawing/2014/main" id="{8F6EBE7D-0D1E-4131-9AD4-15DBB57C110B}"/>
              </a:ext>
            </a:extLst>
          </p:cNvPr>
          <p:cNvSpPr>
            <a:spLocks noChangeArrowheads="1"/>
          </p:cNvSpPr>
          <p:nvPr/>
        </p:nvSpPr>
        <p:spPr bwMode="auto">
          <a:xfrm>
            <a:off x="5638800" y="2438401"/>
            <a:ext cx="4572000"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Matthew 7:22-23</a:t>
            </a:r>
          </a:p>
          <a:p>
            <a:r>
              <a:rPr lang="en-US" altLang="en-US"/>
              <a:t>Many will say to me in that day, Lord, Lord, have we not prophesied in thy </a:t>
            </a:r>
          </a:p>
          <a:p>
            <a:r>
              <a:rPr lang="en-US" altLang="en-US"/>
              <a:t>name? and in thy name have cast out devils? and in thy name done many </a:t>
            </a:r>
          </a:p>
          <a:p>
            <a:r>
              <a:rPr lang="en-US" altLang="en-US"/>
              <a:t>wonderful works?</a:t>
            </a:r>
          </a:p>
          <a:p>
            <a:endParaRPr lang="en-US" altLang="en-US"/>
          </a:p>
          <a:p>
            <a:r>
              <a:rPr lang="en-US" altLang="en-US"/>
              <a:t>And then will I profess unto them, I never knew you: depart from me, ye </a:t>
            </a:r>
          </a:p>
          <a:p>
            <a:r>
              <a:rPr lang="en-US" altLang="en-US"/>
              <a:t>that work iniquity.</a:t>
            </a:r>
          </a:p>
          <a:p>
            <a:endParaRPr lang="en-US" altLang="en-US"/>
          </a:p>
          <a:p>
            <a:endParaRPr lang="en-US" altLang="en-US"/>
          </a:p>
          <a:p>
            <a:endParaRPr lang="en-US"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a:extLst>
              <a:ext uri="{FF2B5EF4-FFF2-40B4-BE49-F238E27FC236}">
                <a16:creationId xmlns:a16="http://schemas.microsoft.com/office/drawing/2014/main" id="{82074635-0F0B-4555-9BB1-FBE67150CF54}"/>
              </a:ext>
            </a:extLst>
          </p:cNvPr>
          <p:cNvSpPr>
            <a:spLocks noGrp="1" noChangeArrowheads="1"/>
          </p:cNvSpPr>
          <p:nvPr>
            <p:ph type="title"/>
          </p:nvPr>
        </p:nvSpPr>
        <p:spPr/>
        <p:txBody>
          <a:bodyPr/>
          <a:lstStyle/>
          <a:p>
            <a:r>
              <a:rPr lang="en-US" altLang="en-US"/>
              <a:t>God was very happy!</a:t>
            </a:r>
            <a:br>
              <a:rPr lang="en-US" altLang="en-US"/>
            </a:br>
            <a:r>
              <a:rPr lang="en-US" altLang="en-US" sz="1400"/>
              <a:t>I was delighted too!</a:t>
            </a:r>
            <a:endParaRPr lang="en-US" altLang="en-US"/>
          </a:p>
        </p:txBody>
      </p:sp>
      <p:pic>
        <p:nvPicPr>
          <p:cNvPr id="68612" name="Picture 4">
            <a:extLst>
              <a:ext uri="{FF2B5EF4-FFF2-40B4-BE49-F238E27FC236}">
                <a16:creationId xmlns:a16="http://schemas.microsoft.com/office/drawing/2014/main" id="{6D02DFB0-90F0-469D-810D-C1784D0B8A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423829"/>
            <a:ext cx="4610100" cy="4124486"/>
          </a:xfrm>
          <a:prstGeom prst="rect">
            <a:avLst/>
          </a:prstGeom>
          <a:noFill/>
          <a:extLst>
            <a:ext uri="{909E8E84-426E-40DD-AFC4-6F175D3DCCD1}">
              <a14:hiddenFill xmlns:a14="http://schemas.microsoft.com/office/drawing/2010/main">
                <a:solidFill>
                  <a:srgbClr val="FFFFFF"/>
                </a:solidFill>
              </a14:hiddenFill>
            </a:ext>
          </a:extLst>
        </p:spPr>
      </p:pic>
      <p:sp>
        <p:nvSpPr>
          <p:cNvPr id="68613" name="Rectangle 5">
            <a:extLst>
              <a:ext uri="{FF2B5EF4-FFF2-40B4-BE49-F238E27FC236}">
                <a16:creationId xmlns:a16="http://schemas.microsoft.com/office/drawing/2014/main" id="{32E48222-0260-44C8-9AFD-99B996CADC45}"/>
              </a:ext>
            </a:extLst>
          </p:cNvPr>
          <p:cNvSpPr>
            <a:spLocks noChangeArrowheads="1"/>
          </p:cNvSpPr>
          <p:nvPr/>
        </p:nvSpPr>
        <p:spPr bwMode="auto">
          <a:xfrm>
            <a:off x="3276600" y="5564769"/>
            <a:ext cx="5867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dirty="0"/>
              <a:t>Genesis 2:22 And the rib, which the LORD God had taken from man, made he a woman, and brought her unto the man.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AutoShape 2">
            <a:extLst>
              <a:ext uri="{FF2B5EF4-FFF2-40B4-BE49-F238E27FC236}">
                <a16:creationId xmlns:a16="http://schemas.microsoft.com/office/drawing/2014/main" id="{F4E1009D-CF9F-4EAD-92FF-00F10D58B4B8}"/>
              </a:ext>
            </a:extLst>
          </p:cNvPr>
          <p:cNvSpPr>
            <a:spLocks noGrp="1" noChangeArrowheads="1"/>
          </p:cNvSpPr>
          <p:nvPr>
            <p:ph type="title"/>
          </p:nvPr>
        </p:nvSpPr>
        <p:spPr/>
        <p:txBody>
          <a:bodyPr/>
          <a:lstStyle/>
          <a:p>
            <a:r>
              <a:rPr lang="en-US" altLang="en-US" b="0"/>
              <a:t>We’ll be held accountable!</a:t>
            </a:r>
          </a:p>
        </p:txBody>
      </p:sp>
      <p:pic>
        <p:nvPicPr>
          <p:cNvPr id="53251" name="Picture 3">
            <a:extLst>
              <a:ext uri="{FF2B5EF4-FFF2-40B4-BE49-F238E27FC236}">
                <a16:creationId xmlns:a16="http://schemas.microsoft.com/office/drawing/2014/main" id="{6972FC6E-0DE5-4308-BD41-E4BB8FED1A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743170" y="3487131"/>
            <a:ext cx="1667435" cy="13267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2" name="AutoShape 4">
            <a:extLst>
              <a:ext uri="{FF2B5EF4-FFF2-40B4-BE49-F238E27FC236}">
                <a16:creationId xmlns:a16="http://schemas.microsoft.com/office/drawing/2014/main" id="{91F10C34-CDBC-4847-B7A1-565E94A1F04A}"/>
              </a:ext>
            </a:extLst>
          </p:cNvPr>
          <p:cNvSpPr>
            <a:spLocks noGrp="1" noChangeArrowheads="1"/>
          </p:cNvSpPr>
          <p:nvPr>
            <p:ph type="title"/>
          </p:nvPr>
        </p:nvSpPr>
        <p:spPr/>
        <p:txBody>
          <a:bodyPr/>
          <a:lstStyle/>
          <a:p>
            <a:pPr algn="ctr"/>
            <a:r>
              <a:rPr lang="en-US" altLang="en-US" sz="3200"/>
              <a:t>No greater joy than being in His will.</a:t>
            </a:r>
            <a:br>
              <a:rPr lang="en-US" altLang="en-US" sz="3200"/>
            </a:br>
            <a:r>
              <a:rPr lang="en-US" altLang="en-US" sz="3200"/>
              <a:t>Divinely Delightful!</a:t>
            </a:r>
          </a:p>
        </p:txBody>
      </p:sp>
      <p:pic>
        <p:nvPicPr>
          <p:cNvPr id="160773" name="Picture 5">
            <a:extLst>
              <a:ext uri="{FF2B5EF4-FFF2-40B4-BE49-F238E27FC236}">
                <a16:creationId xmlns:a16="http://schemas.microsoft.com/office/drawing/2014/main" id="{879F3A00-B17C-4757-87C0-C6C484AADAD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42519" y="1905000"/>
            <a:ext cx="5611906" cy="3998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0774" name="Text Box 6">
            <a:extLst>
              <a:ext uri="{FF2B5EF4-FFF2-40B4-BE49-F238E27FC236}">
                <a16:creationId xmlns:a16="http://schemas.microsoft.com/office/drawing/2014/main" id="{24974DDB-8995-4449-B0C3-0979DCFC3A1D}"/>
              </a:ext>
            </a:extLst>
          </p:cNvPr>
          <p:cNvSpPr txBox="1">
            <a:spLocks noChangeArrowheads="1"/>
          </p:cNvSpPr>
          <p:nvPr/>
        </p:nvSpPr>
        <p:spPr bwMode="auto">
          <a:xfrm>
            <a:off x="2743200" y="6324601"/>
            <a:ext cx="254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Even Minnie A. agrees!</a:t>
            </a:r>
          </a:p>
        </p:txBody>
      </p:sp>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EC76B5"/>
      </a:hlink>
      <a:folHlink>
        <a:srgbClr val="E8ACCD"/>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1412</TotalTime>
  <Words>3838</Words>
  <Application>Microsoft Office PowerPoint</Application>
  <PresentationFormat>Widescreen</PresentationFormat>
  <Paragraphs>374</Paragraphs>
  <Slides>91</Slides>
  <Notes>5</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2</vt:i4>
      </vt:variant>
      <vt:variant>
        <vt:lpstr>Slide Titles</vt:lpstr>
      </vt:variant>
      <vt:variant>
        <vt:i4>91</vt:i4>
      </vt:variant>
    </vt:vector>
  </HeadingPairs>
  <TitlesOfParts>
    <vt:vector size="102" baseType="lpstr">
      <vt:lpstr>Arial</vt:lpstr>
      <vt:lpstr>Calibri</vt:lpstr>
      <vt:lpstr>Calibri Light</vt:lpstr>
      <vt:lpstr>Century Gothic</vt:lpstr>
      <vt:lpstr>Times New Roman</vt:lpstr>
      <vt:lpstr>Wingdings</vt:lpstr>
      <vt:lpstr>Wingdings 3</vt:lpstr>
      <vt:lpstr>Default Design</vt:lpstr>
      <vt:lpstr>Ion</vt:lpstr>
      <vt:lpstr>Document</vt:lpstr>
      <vt:lpstr>Chart</vt:lpstr>
      <vt:lpstr>PowerPoint Presentation</vt:lpstr>
      <vt:lpstr>Thanks CIU</vt:lpstr>
      <vt:lpstr>Disclaimer</vt:lpstr>
      <vt:lpstr>Disclaimer</vt:lpstr>
      <vt:lpstr>Missions is the Ministry of the Maladjusted</vt:lpstr>
      <vt:lpstr>Missions is the Ministry of the Maladjusted</vt:lpstr>
      <vt:lpstr>PowerPoint Presentation</vt:lpstr>
      <vt:lpstr>God was happy…,</vt:lpstr>
      <vt:lpstr>God was very happy! I was delighted too!</vt:lpstr>
      <vt:lpstr>Be Fruitful and Multiply</vt:lpstr>
      <vt:lpstr>A Big Move!</vt:lpstr>
      <vt:lpstr>“Green Acres is the place to be?!?”</vt:lpstr>
      <vt:lpstr>Surgery and medicine in the tropics</vt:lpstr>
      <vt:lpstr>We saw children in pain, communities without food and water.</vt:lpstr>
      <vt:lpstr>We provided for some of the tens of thousands of orphans (mostly from HIV AIDS).</vt:lpstr>
      <vt:lpstr>We started training Kenyan physicians in Kenya.</vt:lpstr>
      <vt:lpstr>Giving children another option than orphanages or sleeping on streets.</vt:lpstr>
      <vt:lpstr>We saw barren lands so…</vt:lpstr>
      <vt:lpstr>we became farmers…put in pumps,</vt:lpstr>
      <vt:lpstr>…provide sustainable farming  feeds communities.</vt:lpstr>
      <vt:lpstr>To build schools… provide food, clothing and shoes.</vt:lpstr>
      <vt:lpstr>To build clinics, and provide care</vt:lpstr>
      <vt:lpstr>God was happy…and took a day off!</vt:lpstr>
      <vt:lpstr>One day off only and another conversation started!</vt:lpstr>
      <vt:lpstr>Then God became unhappy</vt:lpstr>
      <vt:lpstr>God was disappointed …, divinely dissatisfied!</vt:lpstr>
      <vt:lpstr>God was divinely dissatisfied!</vt:lpstr>
      <vt:lpstr>There is a Devil wearing multiple disguises!</vt:lpstr>
      <vt:lpstr>For most children in the world, that eternal torment…starts now!</vt:lpstr>
      <vt:lpstr>We pray for God’s justice on our terms in our times</vt:lpstr>
      <vt:lpstr>God has His own agenda and timing</vt:lpstr>
      <vt:lpstr>His own agenda and timing.</vt:lpstr>
      <vt:lpstr>Divine Dissatisfaction</vt:lpstr>
      <vt:lpstr>Divine Dissatisfaction</vt:lpstr>
      <vt:lpstr>Why tell him about rumors of war and plague and famine…, and leave him  living in dung?</vt:lpstr>
      <vt:lpstr>We have the luxury to pray for the end of times, instead of praying for the end of wars!</vt:lpstr>
      <vt:lpstr>Blind man is totally dependent upon young child who is out of school</vt:lpstr>
      <vt:lpstr>Divine Dissatisfaction</vt:lpstr>
      <vt:lpstr>We are to lose who we are, not celebrate it.  We must become as He is!</vt:lpstr>
      <vt:lpstr>Tradition is true, but not truth!</vt:lpstr>
      <vt:lpstr>Reconcile to make Him known.</vt:lpstr>
      <vt:lpstr>PowerPoint Presentation</vt:lpstr>
      <vt:lpstr>Divine Dissatisfaction</vt:lpstr>
      <vt:lpstr>We wear our Color as Coat of arms. We have no moral superiority but a moral mandate.</vt:lpstr>
      <vt:lpstr>Divine Dissatisfaction</vt:lpstr>
      <vt:lpstr>The Dilemma of our times is unique to us and does not resonate with most of the world!</vt:lpstr>
      <vt:lpstr>…, does not resonate…!</vt:lpstr>
      <vt:lpstr>Divine Dissatisfaction</vt:lpstr>
      <vt:lpstr>Divine Dissatisfaction</vt:lpstr>
      <vt:lpstr>Here’s your change Jesus!</vt:lpstr>
      <vt:lpstr>Access to Excess is Success?</vt:lpstr>
      <vt:lpstr>We enjoy our lifestyles to the exclusion of advancing the kingdom.</vt:lpstr>
      <vt:lpstr>PowerPoint Presentation</vt:lpstr>
      <vt:lpstr>The Lord declared.</vt:lpstr>
      <vt:lpstr>We must be discomforted.</vt:lpstr>
      <vt:lpstr>Go ye into all of the world…”</vt:lpstr>
      <vt:lpstr>God is Dissatisfied.   His dissatisfaction is divine.</vt:lpstr>
      <vt:lpstr>Divine Dissatisfaction</vt:lpstr>
      <vt:lpstr>AIDS The Elephant in the room.</vt:lpstr>
      <vt:lpstr>Mother Africa?   I’m glad I aint yo’ Momma!</vt:lpstr>
      <vt:lpstr>Mother Africa?   I’m glad I aint yo’ Momma!</vt:lpstr>
      <vt:lpstr>9 billion for HIV/AIDS…,hmmm?!?</vt:lpstr>
      <vt:lpstr>9 billion for HIV/AIDS…,hmmm?!?</vt:lpstr>
      <vt:lpstr>Mother Africa?   I’m glad I aint yo’ Momma!</vt:lpstr>
      <vt:lpstr>AIDS The Elephant in the room.</vt:lpstr>
      <vt:lpstr>AIDS in Africa</vt:lpstr>
      <vt:lpstr>AIDS in Africa</vt:lpstr>
      <vt:lpstr>AIDS in Africa/Progress</vt:lpstr>
      <vt:lpstr>Short Term Missions Must Have Long Term Vision</vt:lpstr>
      <vt:lpstr>Unless the dream is God’s it is no value!</vt:lpstr>
      <vt:lpstr>Short Term Missions to develop Long Term Visions</vt:lpstr>
      <vt:lpstr>Short Term Missions to develop Long Term Visions</vt:lpstr>
      <vt:lpstr>Divine Dissatisfaction</vt:lpstr>
      <vt:lpstr>Check Please!  Reality Check That Is!</vt:lpstr>
      <vt:lpstr>Check please!  Reality Check Please!</vt:lpstr>
      <vt:lpstr>Detroit, which is 80% black, is the world's No. 1 market for Cognac.</vt:lpstr>
      <vt:lpstr>Check Please!  Reality Check That Is!</vt:lpstr>
      <vt:lpstr>Check please. Reality Check that is!</vt:lpstr>
      <vt:lpstr>Check Please!  Reality Check That Is!</vt:lpstr>
      <vt:lpstr>Find the courage to change our spending habits?!  You don’t mean it!</vt:lpstr>
      <vt:lpstr>Check Please!  Reality Check That Is!</vt:lpstr>
      <vt:lpstr>Missions is the Ministry of the Maladjusted</vt:lpstr>
      <vt:lpstr>Missions is the Ministry of the Maladjusted</vt:lpstr>
      <vt:lpstr>Missions is the Ministry of the Maladjusted</vt:lpstr>
      <vt:lpstr>Missions is the Ministry of the Maladjusted</vt:lpstr>
      <vt:lpstr>Missions is the Ministry of the Maladjusted</vt:lpstr>
      <vt:lpstr>We move by our agenda, not God’s!</vt:lpstr>
      <vt:lpstr>God Divinely Delighted with His agenda!</vt:lpstr>
      <vt:lpstr>The Gorilla in the room cannot be ignored!</vt:lpstr>
      <vt:lpstr>We’ll be held accountable!</vt:lpstr>
      <vt:lpstr>No greater joy than being in His will. Divinely Delightful!</vt:lpstr>
    </vt:vector>
  </TitlesOfParts>
  <Company>World Gospel 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 a Divine Dissatisfaction</dc:title>
  <dc:creator>Michael and Kay Johnson</dc:creator>
  <cp:lastModifiedBy>Walt Robertson</cp:lastModifiedBy>
  <cp:revision>89</cp:revision>
  <dcterms:created xsi:type="dcterms:W3CDTF">2008-01-15T00:54:17Z</dcterms:created>
  <dcterms:modified xsi:type="dcterms:W3CDTF">2021-02-13T16:16:48Z</dcterms:modified>
</cp:coreProperties>
</file>